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62" r:id="rId3"/>
    <p:sldId id="263" r:id="rId4"/>
    <p:sldId id="264" r:id="rId5"/>
    <p:sldId id="267" r:id="rId6"/>
    <p:sldId id="265" r:id="rId7"/>
    <p:sldId id="268" r:id="rId8"/>
    <p:sldId id="269" r:id="rId9"/>
    <p:sldId id="270" r:id="rId10"/>
    <p:sldId id="274" r:id="rId11"/>
    <p:sldId id="271" r:id="rId12"/>
    <p:sldId id="272" r:id="rId13"/>
    <p:sldId id="275" r:id="rId14"/>
    <p:sldId id="27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31E628-4BCD-4809-A9B2-0BDC40CE66EB}" v="323" dt="2026-05-19T11:48:44.6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73511" autoAdjust="0"/>
  </p:normalViewPr>
  <p:slideViewPr>
    <p:cSldViewPr snapToGrid="0">
      <p:cViewPr varScale="1">
        <p:scale>
          <a:sx n="82" d="100"/>
          <a:sy n="82" d="100"/>
        </p:scale>
        <p:origin x="1949"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ynda Woollard" userId="0137b33a-31f7-4e42-907a-8a438a1f4f38" providerId="ADAL" clId="{E18F986A-9D74-46B6-A4E7-B900528B2788}"/>
    <pc:docChg chg="addSld modSld">
      <pc:chgData name="Lynda Woollard" userId="0137b33a-31f7-4e42-907a-8a438a1f4f38" providerId="ADAL" clId="{E18F986A-9D74-46B6-A4E7-B900528B2788}" dt="2026-05-19T11:48:44.656" v="329" actId="20577"/>
      <pc:docMkLst>
        <pc:docMk/>
      </pc:docMkLst>
      <pc:sldChg chg="modSp add mod modAnim">
        <pc:chgData name="Lynda Woollard" userId="0137b33a-31f7-4e42-907a-8a438a1f4f38" providerId="ADAL" clId="{E18F986A-9D74-46B6-A4E7-B900528B2788}" dt="2026-05-19T11:48:44.656" v="329" actId="20577"/>
        <pc:sldMkLst>
          <pc:docMk/>
          <pc:sldMk cId="1352564241" sldId="275"/>
        </pc:sldMkLst>
        <pc:spChg chg="mod">
          <ac:chgData name="Lynda Woollard" userId="0137b33a-31f7-4e42-907a-8a438a1f4f38" providerId="ADAL" clId="{E18F986A-9D74-46B6-A4E7-B900528B2788}" dt="2026-05-19T11:47:09.836" v="7" actId="20577"/>
          <ac:spMkLst>
            <pc:docMk/>
            <pc:sldMk cId="1352564241" sldId="275"/>
            <ac:spMk id="2" creationId="{2E103EB6-545D-3690-D9D7-4E60FA4BF04C}"/>
          </ac:spMkLst>
        </pc:spChg>
        <pc:spChg chg="mod">
          <ac:chgData name="Lynda Woollard" userId="0137b33a-31f7-4e42-907a-8a438a1f4f38" providerId="ADAL" clId="{E18F986A-9D74-46B6-A4E7-B900528B2788}" dt="2026-05-19T11:48:44.656" v="329" actId="20577"/>
          <ac:spMkLst>
            <pc:docMk/>
            <pc:sldMk cId="1352564241" sldId="275"/>
            <ac:spMk id="30" creationId="{32457A9E-4AF8-2095-BFD2-227607DC465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437501-6298-4F6A-B976-D53D9F163057}" type="datetimeFigureOut">
              <a:rPr lang="en-GB" smtClean="0"/>
              <a:t>19/05/2026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5E566A-96CC-490A-A770-23C89BB713AD}" type="slidenum">
              <a:rPr lang="en-GB" smtClean="0"/>
              <a:t>‹#›</a:t>
            </a:fld>
            <a:endParaRPr lang="en-GB"/>
          </a:p>
        </p:txBody>
      </p:sp>
    </p:spTree>
    <p:extLst>
      <p:ext uri="{BB962C8B-B14F-4D97-AF65-F5344CB8AC3E}">
        <p14:creationId xmlns:p14="http://schemas.microsoft.com/office/powerpoint/2010/main" val="35638092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obligations will depend upon the role that is played.</a:t>
            </a:r>
          </a:p>
          <a:p>
            <a:endParaRPr lang="en-GB" dirty="0"/>
          </a:p>
          <a:p>
            <a:r>
              <a:rPr lang="en-GB" dirty="0"/>
              <a:t>Manufacturer:  a natural or legal person who develops or manufactures products with digital elements or has products with digital elements designed, developed or manufactured, and markets them under its name or trademark, whether for payment, monetisation or free of charge.</a:t>
            </a:r>
          </a:p>
          <a:p>
            <a:endParaRPr lang="en-GB" dirty="0"/>
          </a:p>
          <a:p>
            <a:r>
              <a:rPr lang="en-GB" dirty="0"/>
              <a:t>Authorised representative:  a natural or legal person established within the Union who has received a written mandate from a manufacturer to act on its behalf in relation to specified tasks.</a:t>
            </a:r>
          </a:p>
          <a:p>
            <a:endParaRPr lang="en-GB" dirty="0"/>
          </a:p>
          <a:p>
            <a:r>
              <a:rPr lang="en-GB" dirty="0"/>
              <a:t>Importer:  a natural or legal person established in the Union who places on the market a product with digital elements that bears the name or trademark of a natural or legal person established outside the Union.</a:t>
            </a:r>
          </a:p>
          <a:p>
            <a:endParaRPr lang="en-GB" dirty="0"/>
          </a:p>
          <a:p>
            <a:r>
              <a:rPr lang="en-GB" dirty="0"/>
              <a:t>Distributor:  means a natural or legal person in the supply chain, other than the manufacturer or the importer, that makes a product with digital elements available on the Union market without affecting its properties.</a:t>
            </a:r>
          </a:p>
          <a:p>
            <a:endParaRPr lang="en-GB" dirty="0"/>
          </a:p>
          <a:p>
            <a:r>
              <a:rPr lang="en-GB" dirty="0"/>
              <a:t>FOSS steward:  a legal person, other than a manufacturer, that has the purpose or objective of systematically providing support on a sustained basis for the development of specific products with digital elements, qualifying as free and open-source software and intended for commercial activities, and that ensures the viability of those products.</a:t>
            </a:r>
          </a:p>
          <a:p>
            <a:endParaRPr lang="en-GB" dirty="0"/>
          </a:p>
        </p:txBody>
      </p:sp>
      <p:sp>
        <p:nvSpPr>
          <p:cNvPr id="4" name="Slide Number Placeholder 3"/>
          <p:cNvSpPr>
            <a:spLocks noGrp="1"/>
          </p:cNvSpPr>
          <p:nvPr>
            <p:ph type="sldNum" sz="quarter" idx="5"/>
          </p:nvPr>
        </p:nvSpPr>
        <p:spPr/>
        <p:txBody>
          <a:bodyPr/>
          <a:lstStyle/>
          <a:p>
            <a:fld id="{A95E566A-96CC-490A-A770-23C89BB713AD}" type="slidenum">
              <a:rPr lang="en-GB" smtClean="0"/>
              <a:t>3</a:t>
            </a:fld>
            <a:endParaRPr lang="en-GB"/>
          </a:p>
        </p:txBody>
      </p:sp>
    </p:spTree>
    <p:extLst>
      <p:ext uri="{BB962C8B-B14F-4D97-AF65-F5344CB8AC3E}">
        <p14:creationId xmlns:p14="http://schemas.microsoft.com/office/powerpoint/2010/main" val="33643627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8FB64-81F8-AFFE-7CAC-8247319B03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BC9CD2-3205-882D-3652-336CA75B9D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0C98C7-E639-170C-5F82-491195947BE1}"/>
              </a:ext>
            </a:extLst>
          </p:cNvPr>
          <p:cNvSpPr>
            <a:spLocks noGrp="1"/>
          </p:cNvSpPr>
          <p:nvPr>
            <p:ph type="body" idx="1"/>
          </p:nvPr>
        </p:nvSpPr>
        <p:spPr/>
        <p:txBody>
          <a:bodyPr/>
          <a:lstStyle/>
          <a:p>
            <a:r>
              <a:rPr lang="en-GB" dirty="0"/>
              <a:t>Companies are notoriously lax on documentation for systems, processes etc.  The CRA mandates documentation so if documentation is an issue, that should be a priority as part of the implementation plan.</a:t>
            </a:r>
          </a:p>
          <a:p>
            <a:endParaRPr lang="en-GB" dirty="0"/>
          </a:p>
          <a:p>
            <a:r>
              <a:rPr lang="en-GB" dirty="0"/>
              <a:t>Technical documentation includes:</a:t>
            </a:r>
          </a:p>
          <a:p>
            <a:pPr marL="685800" lvl="1" indent="-228600">
              <a:buFont typeface="Arial" panose="020B0604020202020204" pitchFamily="34" charset="0"/>
              <a:buChar char="•"/>
            </a:pPr>
            <a:r>
              <a:rPr lang="en-GB" dirty="0"/>
              <a:t>A general description of the product, its intended purpose, versions of software affecting compliance with the cybersecurity requirements, photos or illustrations for hardware products, user information and instructions</a:t>
            </a:r>
          </a:p>
          <a:p>
            <a:pPr marL="685800" lvl="1" indent="-228600">
              <a:buFont typeface="Arial" panose="020B0604020202020204" pitchFamily="34" charset="0"/>
              <a:buChar char="•"/>
            </a:pPr>
            <a:r>
              <a:rPr lang="en-GB" dirty="0"/>
              <a:t>A description of the design, development and production of the product and vulnerability handling processes including where applicable, drawings, schemes and a description of the system architecture explaining how software components interact with each other, the vulnerability handling processes including the SBOM, vulnerability disclosure policy, information and specifications of the production and monitoring processes and validation of those processes</a:t>
            </a:r>
          </a:p>
          <a:p>
            <a:pPr marL="685800" lvl="1" indent="-228600">
              <a:buFont typeface="Arial" panose="020B0604020202020204" pitchFamily="34" charset="0"/>
              <a:buChar char="•"/>
            </a:pPr>
            <a:r>
              <a:rPr lang="en-GB" dirty="0"/>
              <a:t>The cybersecurity risk assessment</a:t>
            </a:r>
          </a:p>
          <a:p>
            <a:pPr marL="685800" lvl="1" indent="-228600">
              <a:buFont typeface="Arial" panose="020B0604020202020204" pitchFamily="34" charset="0"/>
              <a:buChar char="•"/>
            </a:pPr>
            <a:r>
              <a:rPr lang="en-GB" dirty="0"/>
              <a:t>Information factored into determining the support period</a:t>
            </a:r>
          </a:p>
          <a:p>
            <a:pPr marL="685800" lvl="1" indent="-228600">
              <a:buFont typeface="Arial" panose="020B0604020202020204" pitchFamily="34" charset="0"/>
              <a:buChar char="•"/>
            </a:pPr>
            <a:r>
              <a:rPr lang="en-GB" dirty="0"/>
              <a:t>A list of harmonised and other standards applied or cybersecurity certification schemes applied</a:t>
            </a:r>
          </a:p>
          <a:p>
            <a:pPr marL="685800" lvl="1" indent="-228600">
              <a:buFont typeface="Arial" panose="020B0604020202020204" pitchFamily="34" charset="0"/>
              <a:buChar char="•"/>
            </a:pPr>
            <a:r>
              <a:rPr lang="en-GB" dirty="0"/>
              <a:t>Test reports to assess the security of the product </a:t>
            </a:r>
          </a:p>
          <a:p>
            <a:endParaRPr lang="en-GB" dirty="0"/>
          </a:p>
          <a:p>
            <a:r>
              <a:rPr lang="en-GB" dirty="0"/>
              <a:t>Conformity assessments:</a:t>
            </a:r>
          </a:p>
          <a:p>
            <a:r>
              <a:rPr lang="en-GB" dirty="0"/>
              <a:t>Low risk = self-assessment</a:t>
            </a:r>
          </a:p>
          <a:p>
            <a:r>
              <a:rPr lang="en-GB"/>
              <a:t>Important class 1 product (Annex III) – self-assessment if harmonised standard applied, Module B+C or EU cybersecurity certification</a:t>
            </a:r>
          </a:p>
          <a:p>
            <a:r>
              <a:rPr lang="en-GB"/>
              <a:t>Important class 2 product – Module B+C through notified body, EU cybersecurity certification</a:t>
            </a:r>
          </a:p>
          <a:p>
            <a:r>
              <a:rPr lang="en-GB"/>
              <a:t>Critical product (Annex IV) – mandatory EU cybersecurity certification Module B+C or Module H if no applicable scheme exists</a:t>
            </a:r>
            <a:endParaRPr lang="en-GB" dirty="0"/>
          </a:p>
          <a:p>
            <a:endParaRPr lang="en-GB" dirty="0"/>
          </a:p>
        </p:txBody>
      </p:sp>
      <p:sp>
        <p:nvSpPr>
          <p:cNvPr id="4" name="Slide Number Placeholder 3">
            <a:extLst>
              <a:ext uri="{FF2B5EF4-FFF2-40B4-BE49-F238E27FC236}">
                <a16:creationId xmlns:a16="http://schemas.microsoft.com/office/drawing/2014/main" id="{82EBF4BC-8BA0-E28D-4C66-FFF3FAB09D6E}"/>
              </a:ext>
            </a:extLst>
          </p:cNvPr>
          <p:cNvSpPr>
            <a:spLocks noGrp="1"/>
          </p:cNvSpPr>
          <p:nvPr>
            <p:ph type="sldNum" sz="quarter" idx="5"/>
          </p:nvPr>
        </p:nvSpPr>
        <p:spPr/>
        <p:txBody>
          <a:bodyPr/>
          <a:lstStyle/>
          <a:p>
            <a:fld id="{A95E566A-96CC-490A-A770-23C89BB713AD}" type="slidenum">
              <a:rPr lang="en-GB" smtClean="0"/>
              <a:t>13</a:t>
            </a:fld>
            <a:endParaRPr lang="en-GB"/>
          </a:p>
        </p:txBody>
      </p:sp>
    </p:spTree>
    <p:extLst>
      <p:ext uri="{BB962C8B-B14F-4D97-AF65-F5344CB8AC3E}">
        <p14:creationId xmlns:p14="http://schemas.microsoft.com/office/powerpoint/2010/main" val="37180697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9599D-D105-D9A1-037F-4A329094E7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34DD47-4408-1F5F-64F2-298AC6EA5A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D482E3-9411-3559-0202-7FB3DF2BDE7C}"/>
              </a:ext>
            </a:extLst>
          </p:cNvPr>
          <p:cNvSpPr>
            <a:spLocks noGrp="1"/>
          </p:cNvSpPr>
          <p:nvPr>
            <p:ph type="body" idx="1"/>
          </p:nvPr>
        </p:nvSpPr>
        <p:spPr/>
        <p:txBody>
          <a:bodyPr/>
          <a:lstStyle/>
          <a:p>
            <a:pPr marL="228600" indent="-228600">
              <a:buAutoNum type="arabicPeriod"/>
            </a:pPr>
            <a:r>
              <a:rPr lang="en-GB" dirty="0"/>
              <a:t>The essential cybersecurity requirements are set out in Annex I, Part I.</a:t>
            </a:r>
          </a:p>
          <a:p>
            <a:pPr marL="228600" indent="-228600">
              <a:buAutoNum type="arabicPeriod"/>
            </a:pPr>
            <a:r>
              <a:rPr lang="en-GB" dirty="0"/>
              <a:t>Risk management documentation is critical for CRA compliance.</a:t>
            </a:r>
          </a:p>
          <a:p>
            <a:pPr marL="228600" indent="-228600">
              <a:buAutoNum type="arabicPeriod"/>
            </a:pPr>
            <a:r>
              <a:rPr lang="en-GB" dirty="0"/>
              <a:t>Technical documentation is set out in Annex VII and we will come back to this.</a:t>
            </a:r>
          </a:p>
          <a:p>
            <a:pPr marL="228600" lvl="0" indent="-228600">
              <a:buFont typeface="Arial" panose="020B0604020202020204" pitchFamily="34" charset="0"/>
              <a:buAutoNum type="arabicPeriod" startAt="5"/>
            </a:pPr>
            <a:r>
              <a:rPr lang="en-GB" dirty="0"/>
              <a:t>Manufacturers should not introduce components into a product which introduces security vulnerabilities and must demonstrate due diligence in sourcing secure components</a:t>
            </a:r>
          </a:p>
          <a:p>
            <a:pPr marL="228600" lvl="0" indent="-228600">
              <a:buFont typeface="Arial" panose="020B0604020202020204" pitchFamily="34" charset="0"/>
              <a:buAutoNum type="arabicPeriod" startAt="5"/>
            </a:pPr>
            <a:r>
              <a:rPr lang="en-GB" dirty="0"/>
              <a:t>If vulnerabilities in components are identified, the manufacturer must report to the supplier, remediate the risk and advise affected users where applicable</a:t>
            </a:r>
          </a:p>
          <a:p>
            <a:pPr marL="228600" lvl="0" indent="-228600">
              <a:buFont typeface="Arial" panose="020B0604020202020204" pitchFamily="34" charset="0"/>
              <a:buAutoNum type="arabicPeriod" startAt="5"/>
            </a:pPr>
            <a:r>
              <a:rPr lang="en-GB" dirty="0"/>
              <a:t>Vulnerability identification must feed back into the risk management process</a:t>
            </a:r>
          </a:p>
          <a:p>
            <a:pPr marL="228600" lvl="0" indent="-228600">
              <a:buFont typeface="Arial" panose="020B0604020202020204" pitchFamily="34" charset="0"/>
              <a:buAutoNum type="arabicPeriod" startAt="5"/>
            </a:pPr>
            <a:r>
              <a:rPr lang="en-GB" dirty="0"/>
              <a:t>The support period must be determined and products kept secure for the duration of that period</a:t>
            </a:r>
          </a:p>
          <a:p>
            <a:pPr marL="228600" lvl="0" indent="-228600">
              <a:buFont typeface="Arial" panose="020B0604020202020204" pitchFamily="34" charset="0"/>
              <a:buAutoNum type="arabicPeriod" startAt="5"/>
            </a:pPr>
            <a:r>
              <a:rPr lang="en-GB" dirty="0"/>
              <a:t>Security updates must be kept for 10 years or for the support period if it is longer</a:t>
            </a:r>
          </a:p>
          <a:p>
            <a:pPr marL="228600" lvl="0" indent="-228600">
              <a:buFont typeface="Arial" panose="020B0604020202020204" pitchFamily="34" charset="0"/>
              <a:buAutoNum type="arabicPeriod" startAt="5"/>
            </a:pPr>
            <a:r>
              <a:rPr lang="en-GB" dirty="0"/>
              <a:t>The manufacturer only needs to ensure compliance with the last major version it placed on the market provided users of previous versions have access to that latest version free of charge and do not incur additional costs to adjust the hardware or software environment in which they use the original version of the product.</a:t>
            </a:r>
          </a:p>
          <a:p>
            <a:pPr marL="228600" lvl="0" indent="-228600">
              <a:buFont typeface="Arial" panose="020B0604020202020204" pitchFamily="34" charset="0"/>
              <a:buAutoNum type="arabicPeriod" startAt="5"/>
            </a:pPr>
            <a:endParaRPr lang="en-GB" dirty="0"/>
          </a:p>
        </p:txBody>
      </p:sp>
      <p:sp>
        <p:nvSpPr>
          <p:cNvPr id="4" name="Slide Number Placeholder 3">
            <a:extLst>
              <a:ext uri="{FF2B5EF4-FFF2-40B4-BE49-F238E27FC236}">
                <a16:creationId xmlns:a16="http://schemas.microsoft.com/office/drawing/2014/main" id="{3EAD01D6-54E1-F23F-E5BA-0E731AF6CAFD}"/>
              </a:ext>
            </a:extLst>
          </p:cNvPr>
          <p:cNvSpPr>
            <a:spLocks noGrp="1"/>
          </p:cNvSpPr>
          <p:nvPr>
            <p:ph type="sldNum" sz="quarter" idx="5"/>
          </p:nvPr>
        </p:nvSpPr>
        <p:spPr/>
        <p:txBody>
          <a:bodyPr/>
          <a:lstStyle/>
          <a:p>
            <a:fld id="{A95E566A-96CC-490A-A770-23C89BB713AD}" type="slidenum">
              <a:rPr lang="en-GB" smtClean="0"/>
              <a:t>4</a:t>
            </a:fld>
            <a:endParaRPr lang="en-GB"/>
          </a:p>
        </p:txBody>
      </p:sp>
    </p:spTree>
    <p:extLst>
      <p:ext uri="{BB962C8B-B14F-4D97-AF65-F5344CB8AC3E}">
        <p14:creationId xmlns:p14="http://schemas.microsoft.com/office/powerpoint/2010/main" val="3232006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53806-E312-BF4C-5D7C-56333CCD8D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1F0A73-7204-B6CA-14EE-E54D3C90AB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3B7E27-506A-BCBB-270A-B3E47EFFC74D}"/>
              </a:ext>
            </a:extLst>
          </p:cNvPr>
          <p:cNvSpPr>
            <a:spLocks noGrp="1"/>
          </p:cNvSpPr>
          <p:nvPr>
            <p:ph type="body" idx="1"/>
          </p:nvPr>
        </p:nvSpPr>
        <p:spPr/>
        <p:txBody>
          <a:bodyPr/>
          <a:lstStyle/>
          <a:p>
            <a:pPr marL="0" lvl="0" indent="0">
              <a:buFont typeface="Arial" panose="020B0604020202020204" pitchFamily="34" charset="0"/>
              <a:buNone/>
            </a:pPr>
            <a:r>
              <a:rPr lang="en-GB" dirty="0"/>
              <a:t>The CRA sets security objectives, it is for organisations to determine how to achieve them.  We will talk about this in the next part of the webinar.</a:t>
            </a:r>
          </a:p>
          <a:p>
            <a:pPr marL="0" lvl="0" indent="0">
              <a:buFont typeface="Arial" panose="020B0604020202020204" pitchFamily="34" charset="0"/>
              <a:buNone/>
            </a:pPr>
            <a:endParaRPr lang="en-GB" dirty="0"/>
          </a:p>
        </p:txBody>
      </p:sp>
      <p:sp>
        <p:nvSpPr>
          <p:cNvPr id="4" name="Slide Number Placeholder 3">
            <a:extLst>
              <a:ext uri="{FF2B5EF4-FFF2-40B4-BE49-F238E27FC236}">
                <a16:creationId xmlns:a16="http://schemas.microsoft.com/office/drawing/2014/main" id="{824D29AF-5004-9BDC-8AC9-844952304B42}"/>
              </a:ext>
            </a:extLst>
          </p:cNvPr>
          <p:cNvSpPr>
            <a:spLocks noGrp="1"/>
          </p:cNvSpPr>
          <p:nvPr>
            <p:ph type="sldNum" sz="quarter" idx="5"/>
          </p:nvPr>
        </p:nvSpPr>
        <p:spPr/>
        <p:txBody>
          <a:bodyPr/>
          <a:lstStyle/>
          <a:p>
            <a:fld id="{A95E566A-96CC-490A-A770-23C89BB713AD}" type="slidenum">
              <a:rPr lang="en-GB" smtClean="0"/>
              <a:t>5</a:t>
            </a:fld>
            <a:endParaRPr lang="en-GB"/>
          </a:p>
        </p:txBody>
      </p:sp>
    </p:spTree>
    <p:extLst>
      <p:ext uri="{BB962C8B-B14F-4D97-AF65-F5344CB8AC3E}">
        <p14:creationId xmlns:p14="http://schemas.microsoft.com/office/powerpoint/2010/main" val="27129196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BCE65-80A9-4BB2-B173-F26F6B695D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D7E7EC-DD64-3881-F986-BF8D3250C4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210787-3F0A-F1EE-FA36-01AF3A0A87D2}"/>
              </a:ext>
            </a:extLst>
          </p:cNvPr>
          <p:cNvSpPr>
            <a:spLocks noGrp="1"/>
          </p:cNvSpPr>
          <p:nvPr>
            <p:ph type="body" idx="1"/>
          </p:nvPr>
        </p:nvSpPr>
        <p:spPr/>
        <p:txBody>
          <a:bodyPr/>
          <a:lstStyle/>
          <a:p>
            <a:pPr marL="228600" indent="-228600">
              <a:buAutoNum type="arabicPeriod" startAt="11"/>
            </a:pPr>
            <a:r>
              <a:rPr lang="en-GB" dirty="0"/>
              <a:t>Manufacturers may maintain public software archives enhancing user access to historical versions.  In such cases, users must be informed about the risks associated with using unsupported software.</a:t>
            </a:r>
          </a:p>
          <a:p>
            <a:pPr marL="228600" indent="-228600">
              <a:buAutoNum type="arabicPeriod" startAt="11"/>
            </a:pPr>
            <a:r>
              <a:rPr lang="en-GB" dirty="0"/>
              <a:t>The product must have relevant technical documentation (Annex VII), conformity assessment, conformity declaration and CE marking.</a:t>
            </a:r>
          </a:p>
          <a:p>
            <a:pPr marL="228600" indent="-228600">
              <a:buAutoNum type="arabicPeriod" startAt="11"/>
            </a:pPr>
            <a:r>
              <a:rPr lang="en-GB" dirty="0"/>
              <a:t> If the support period exceeds 10 years, the technical documentation must be kept for that long but 10 years minimum.</a:t>
            </a:r>
          </a:p>
          <a:p>
            <a:pPr marL="228600" indent="-228600">
              <a:buAutoNum type="arabicPeriod" startAt="11"/>
            </a:pPr>
            <a:r>
              <a:rPr lang="en-GB" dirty="0"/>
              <a:t> If a product falls into non-conformity then it may risk being taken off the market by MSAs.</a:t>
            </a:r>
          </a:p>
          <a:p>
            <a:pPr marL="228600" indent="-228600">
              <a:buAutoNum type="arabicPeriod" startAt="11"/>
            </a:pPr>
            <a:r>
              <a:rPr lang="en-GB" dirty="0"/>
              <a:t> A product must bear an identification marking e.g. serial number or be included in packaging.</a:t>
            </a:r>
          </a:p>
          <a:p>
            <a:pPr marL="228600" indent="-228600">
              <a:buAutoNum type="arabicPeriod" startAt="11"/>
            </a:pPr>
            <a:r>
              <a:rPr lang="en-GB" dirty="0"/>
              <a:t> Manufacturer contact details must be included with the packaging or via the product.</a:t>
            </a:r>
          </a:p>
          <a:p>
            <a:pPr marL="228600" indent="-228600">
              <a:buAutoNum type="arabicPeriod" startAt="11"/>
            </a:pPr>
            <a:r>
              <a:rPr lang="en-GB" dirty="0"/>
              <a:t> Manufacturers must create a SPOC for user contact.</a:t>
            </a:r>
          </a:p>
          <a:p>
            <a:pPr marL="228600" indent="-228600">
              <a:buAutoNum type="arabicPeriod" startAt="11"/>
            </a:pPr>
            <a:r>
              <a:rPr lang="en-GB" dirty="0"/>
              <a:t> Instructions for use must accompany the product as required by Annex II.</a:t>
            </a:r>
          </a:p>
          <a:p>
            <a:pPr marL="0" indent="0">
              <a:buNone/>
            </a:pPr>
            <a:r>
              <a:rPr lang="en-GB" dirty="0"/>
              <a:t>20.  The manufacturer must undertake a conformity assessment determined by the law depending on the risk of the product.  Higher risk products must undergo more stringent conformity assessments whilst low risk products may be self-assessed by the manufacturer.</a:t>
            </a:r>
          </a:p>
          <a:p>
            <a:pPr marL="0" indent="0">
              <a:buNone/>
            </a:pPr>
            <a:endParaRPr lang="en-GB" dirty="0"/>
          </a:p>
        </p:txBody>
      </p:sp>
      <p:sp>
        <p:nvSpPr>
          <p:cNvPr id="4" name="Slide Number Placeholder 3">
            <a:extLst>
              <a:ext uri="{FF2B5EF4-FFF2-40B4-BE49-F238E27FC236}">
                <a16:creationId xmlns:a16="http://schemas.microsoft.com/office/drawing/2014/main" id="{8B0E5FE1-0336-304A-E942-C1E741D25584}"/>
              </a:ext>
            </a:extLst>
          </p:cNvPr>
          <p:cNvSpPr>
            <a:spLocks noGrp="1"/>
          </p:cNvSpPr>
          <p:nvPr>
            <p:ph type="sldNum" sz="quarter" idx="5"/>
          </p:nvPr>
        </p:nvSpPr>
        <p:spPr/>
        <p:txBody>
          <a:bodyPr/>
          <a:lstStyle/>
          <a:p>
            <a:fld id="{A95E566A-96CC-490A-A770-23C89BB713AD}" type="slidenum">
              <a:rPr lang="en-GB" smtClean="0"/>
              <a:t>6</a:t>
            </a:fld>
            <a:endParaRPr lang="en-GB"/>
          </a:p>
        </p:txBody>
      </p:sp>
    </p:spTree>
    <p:extLst>
      <p:ext uri="{BB962C8B-B14F-4D97-AF65-F5344CB8AC3E}">
        <p14:creationId xmlns:p14="http://schemas.microsoft.com/office/powerpoint/2010/main" val="13189809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BD8D0-7A29-6807-644C-DAE9186B23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595FA4-F9C0-212F-16AF-9E2038C9FA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10802E-A5B2-9CC2-2D0E-1822852796E8}"/>
              </a:ext>
            </a:extLst>
          </p:cNvPr>
          <p:cNvSpPr>
            <a:spLocks noGrp="1"/>
          </p:cNvSpPr>
          <p:nvPr>
            <p:ph type="body" idx="1"/>
          </p:nvPr>
        </p:nvSpPr>
        <p:spPr/>
        <p:txBody>
          <a:bodyPr/>
          <a:lstStyle/>
          <a:p>
            <a:pPr marL="0" lvl="0" indent="0">
              <a:buFont typeface="Arial" panose="020B0604020202020204" pitchFamily="34" charset="0"/>
              <a:buNone/>
            </a:pPr>
            <a:r>
              <a:rPr lang="en-GB" dirty="0"/>
              <a:t>Actively exploited vulnerabilities are ones where you know an attacker has exploited it.  Zero days, or vulnerabilities reported by bug bounty hunters, don’t constitute actively exploited vulnerabilities.</a:t>
            </a:r>
          </a:p>
          <a:p>
            <a:pPr marL="0" lvl="0" indent="0">
              <a:buFont typeface="Arial" panose="020B0604020202020204" pitchFamily="34" charset="0"/>
              <a:buNone/>
            </a:pPr>
            <a:endParaRPr lang="en-GB" dirty="0"/>
          </a:p>
          <a:p>
            <a:pPr marL="0" lvl="0" indent="0">
              <a:buFont typeface="Arial" panose="020B0604020202020204" pitchFamily="34" charset="0"/>
              <a:buNone/>
            </a:pPr>
            <a:r>
              <a:rPr lang="en-GB" dirty="0"/>
              <a:t>A severe incident is defined as one where:</a:t>
            </a:r>
          </a:p>
          <a:p>
            <a:pPr marL="628650" lvl="1" indent="-171450">
              <a:buFont typeface="Arial" panose="020B0604020202020204" pitchFamily="34" charset="0"/>
              <a:buChar char="•"/>
            </a:pPr>
            <a:r>
              <a:rPr lang="en-GB" dirty="0"/>
              <a:t>It negatively affects the ability of a product with digital elements to protect the CIA and authenticity of sensitive or important data functions, or</a:t>
            </a:r>
          </a:p>
          <a:p>
            <a:pPr marL="628650" lvl="1" indent="-171450">
              <a:buFont typeface="Arial" panose="020B0604020202020204" pitchFamily="34" charset="0"/>
              <a:buChar char="•"/>
            </a:pPr>
            <a:r>
              <a:rPr lang="en-GB" dirty="0"/>
              <a:t>It has led to the introduction or execution or malicious code in a product with digital elements or in a network or information system of a user of the product</a:t>
            </a:r>
          </a:p>
          <a:p>
            <a:pPr marL="0" lvl="0" indent="0">
              <a:buFont typeface="Arial" panose="020B0604020202020204" pitchFamily="34" charset="0"/>
              <a:buNone/>
            </a:pPr>
            <a:endParaRPr lang="en-GB" dirty="0"/>
          </a:p>
          <a:p>
            <a:pPr marL="0" lvl="0" indent="0">
              <a:buFont typeface="Arial" panose="020B0604020202020204" pitchFamily="34" charset="0"/>
              <a:buNone/>
            </a:pPr>
            <a:r>
              <a:rPr lang="en-GB" dirty="0"/>
              <a:t>Reporting of actively exploited vulnerabilities:</a:t>
            </a:r>
          </a:p>
          <a:p>
            <a:pPr marL="628650" lvl="1" indent="-171450">
              <a:buFont typeface="Arial" panose="020B0604020202020204" pitchFamily="34" charset="0"/>
              <a:buChar char="•"/>
            </a:pPr>
            <a:r>
              <a:rPr lang="en-GB" dirty="0"/>
              <a:t>Early warning notification – within 24 hours of becoming aware of it</a:t>
            </a:r>
          </a:p>
          <a:p>
            <a:pPr marL="628650" lvl="1" indent="-171450">
              <a:buFont typeface="Arial" panose="020B0604020202020204" pitchFamily="34" charset="0"/>
              <a:buChar char="•"/>
            </a:pPr>
            <a:r>
              <a:rPr lang="en-GB" dirty="0"/>
              <a:t>Vulnerability notification – unless relevant information has already been provided, within 72 hours of becoming aware of it</a:t>
            </a:r>
          </a:p>
          <a:p>
            <a:pPr marL="628650" lvl="1" indent="-171450">
              <a:buFont typeface="Arial" panose="020B0604020202020204" pitchFamily="34" charset="0"/>
              <a:buChar char="•"/>
            </a:pPr>
            <a:r>
              <a:rPr lang="en-GB" dirty="0"/>
              <a:t>Final report – unless relevant information has already been provided, no later than 14 days after a corrective or mitigating measure is available</a:t>
            </a:r>
          </a:p>
          <a:p>
            <a:pPr marL="628650" lvl="1" indent="-171450">
              <a:buFont typeface="Arial" panose="020B0604020202020204" pitchFamily="34" charset="0"/>
              <a:buChar char="•"/>
            </a:pPr>
            <a:endParaRPr lang="en-GB" dirty="0"/>
          </a:p>
          <a:p>
            <a:pPr marL="0" lvl="0" indent="0">
              <a:buFont typeface="Arial" panose="020B0604020202020204" pitchFamily="34" charset="0"/>
              <a:buNone/>
            </a:pPr>
            <a:r>
              <a:rPr lang="en-GB" dirty="0"/>
              <a:t>Reporting of severe incidents:</a:t>
            </a:r>
          </a:p>
          <a:p>
            <a:pPr marL="628650" lvl="1" indent="-171450">
              <a:buFont typeface="Arial" panose="020B0604020202020204" pitchFamily="34" charset="0"/>
              <a:buChar char="•"/>
            </a:pPr>
            <a:r>
              <a:rPr lang="en-GB" dirty="0"/>
              <a:t>Early warning notification – within 24 hours of becoming aware of it</a:t>
            </a:r>
          </a:p>
          <a:p>
            <a:pPr marL="628650" lvl="1" indent="-171450">
              <a:buFont typeface="Arial" panose="020B0604020202020204" pitchFamily="34" charset="0"/>
              <a:buChar char="•"/>
            </a:pPr>
            <a:r>
              <a:rPr lang="en-GB" dirty="0"/>
              <a:t>Incident notification – unless relevant information has already been provided, within 72 hours of the early warning notification </a:t>
            </a:r>
          </a:p>
          <a:p>
            <a:pPr marL="628650" lvl="1" indent="-171450">
              <a:buFont typeface="Arial" panose="020B0604020202020204" pitchFamily="34" charset="0"/>
              <a:buChar char="•"/>
            </a:pPr>
            <a:r>
              <a:rPr lang="en-GB" dirty="0"/>
              <a:t>Final report – unless relevant information has already been provided, within one month of the incident notification</a:t>
            </a:r>
          </a:p>
          <a:p>
            <a:pPr marL="0" lvl="0" indent="0">
              <a:buFont typeface="Arial" panose="020B0604020202020204" pitchFamily="34" charset="0"/>
              <a:buNone/>
            </a:pPr>
            <a:endParaRPr lang="en-GB" dirty="0"/>
          </a:p>
        </p:txBody>
      </p:sp>
      <p:sp>
        <p:nvSpPr>
          <p:cNvPr id="4" name="Slide Number Placeholder 3">
            <a:extLst>
              <a:ext uri="{FF2B5EF4-FFF2-40B4-BE49-F238E27FC236}">
                <a16:creationId xmlns:a16="http://schemas.microsoft.com/office/drawing/2014/main" id="{66A8CBE1-9E7B-54A5-6C57-72B1EEBDBCF5}"/>
              </a:ext>
            </a:extLst>
          </p:cNvPr>
          <p:cNvSpPr>
            <a:spLocks noGrp="1"/>
          </p:cNvSpPr>
          <p:nvPr>
            <p:ph type="sldNum" sz="quarter" idx="5"/>
          </p:nvPr>
        </p:nvSpPr>
        <p:spPr/>
        <p:txBody>
          <a:bodyPr/>
          <a:lstStyle/>
          <a:p>
            <a:fld id="{A95E566A-96CC-490A-A770-23C89BB713AD}" type="slidenum">
              <a:rPr lang="en-GB" smtClean="0"/>
              <a:t>7</a:t>
            </a:fld>
            <a:endParaRPr lang="en-GB"/>
          </a:p>
        </p:txBody>
      </p:sp>
    </p:spTree>
    <p:extLst>
      <p:ext uri="{BB962C8B-B14F-4D97-AF65-F5344CB8AC3E}">
        <p14:creationId xmlns:p14="http://schemas.microsoft.com/office/powerpoint/2010/main" val="3944404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D0A37-C261-A09D-C318-123516D51B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671C08-E4C2-182D-DA0E-F32121670F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25F057-107C-D138-59EC-BFD14E95F3C6}"/>
              </a:ext>
            </a:extLst>
          </p:cNvPr>
          <p:cNvSpPr>
            <a:spLocks noGrp="1"/>
          </p:cNvSpPr>
          <p:nvPr>
            <p:ph type="body" idx="1"/>
          </p:nvPr>
        </p:nvSpPr>
        <p:spPr/>
        <p:txBody>
          <a:bodyPr/>
          <a:lstStyle/>
          <a:p>
            <a:r>
              <a:rPr lang="en-GB" dirty="0"/>
              <a:t>To get where you need to be in terms of compliance, you need to know where you are now.  You need to collate all the objectives and requirements and conduct a gap analysis.  From there, you need to create an implementation road map and manage the process.  The </a:t>
            </a:r>
            <a:r>
              <a:rPr lang="en-GB"/>
              <a:t>following slides set </a:t>
            </a:r>
            <a:r>
              <a:rPr lang="en-GB" dirty="0"/>
              <a:t>out considerations and critical issues you need to be aware of.</a:t>
            </a:r>
          </a:p>
          <a:p>
            <a:endParaRPr lang="en-GB" dirty="0"/>
          </a:p>
          <a:p>
            <a:endParaRPr lang="en-GB" dirty="0"/>
          </a:p>
        </p:txBody>
      </p:sp>
      <p:sp>
        <p:nvSpPr>
          <p:cNvPr id="4" name="Slide Number Placeholder 3">
            <a:extLst>
              <a:ext uri="{FF2B5EF4-FFF2-40B4-BE49-F238E27FC236}">
                <a16:creationId xmlns:a16="http://schemas.microsoft.com/office/drawing/2014/main" id="{03392711-0593-FD91-1D64-DFB9D18A6E64}"/>
              </a:ext>
            </a:extLst>
          </p:cNvPr>
          <p:cNvSpPr>
            <a:spLocks noGrp="1"/>
          </p:cNvSpPr>
          <p:nvPr>
            <p:ph type="sldNum" sz="quarter" idx="5"/>
          </p:nvPr>
        </p:nvSpPr>
        <p:spPr/>
        <p:txBody>
          <a:bodyPr/>
          <a:lstStyle/>
          <a:p>
            <a:fld id="{A95E566A-96CC-490A-A770-23C89BB713AD}" type="slidenum">
              <a:rPr lang="en-GB" smtClean="0"/>
              <a:t>8</a:t>
            </a:fld>
            <a:endParaRPr lang="en-GB"/>
          </a:p>
        </p:txBody>
      </p:sp>
    </p:spTree>
    <p:extLst>
      <p:ext uri="{BB962C8B-B14F-4D97-AF65-F5344CB8AC3E}">
        <p14:creationId xmlns:p14="http://schemas.microsoft.com/office/powerpoint/2010/main" val="34520881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26BF02-4127-DF03-A03F-252A55D7C4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E5728E-FB4E-88F0-873F-B81ECBEFD1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BE850A-5150-CBCD-212C-3FEEF7B9933E}"/>
              </a:ext>
            </a:extLst>
          </p:cNvPr>
          <p:cNvSpPr>
            <a:spLocks noGrp="1"/>
          </p:cNvSpPr>
          <p:nvPr>
            <p:ph type="body" idx="1"/>
          </p:nvPr>
        </p:nvSpPr>
        <p:spPr/>
        <p:txBody>
          <a:bodyPr/>
          <a:lstStyle/>
          <a:p>
            <a:r>
              <a:rPr lang="en-GB" dirty="0"/>
              <a:t>On completing your gap analysis, before creating your road map, you need to determine if measures you have in place to achieve the objectives are compliant enough.  </a:t>
            </a:r>
          </a:p>
          <a:p>
            <a:r>
              <a:rPr lang="en-GB" dirty="0"/>
              <a:t>If they are, then you will not need to focus on that area.  If they are not, then you will need to address this in the implementation plan.</a:t>
            </a:r>
          </a:p>
          <a:p>
            <a:endParaRPr lang="en-GB" dirty="0"/>
          </a:p>
          <a:p>
            <a:r>
              <a:rPr lang="en-GB" dirty="0"/>
              <a:t>The CRA requires a risk-based approach so you should understand where your highest risks lay, including compliance to the CRA as a risk.  Any road map needs to address the </a:t>
            </a:r>
          </a:p>
          <a:p>
            <a:endParaRPr lang="en-GB" dirty="0"/>
          </a:p>
          <a:p>
            <a:r>
              <a:rPr lang="en-GB" dirty="0"/>
              <a:t>When creating an implementation road map, most organisations will have restrictions on resources so planning should account for budgets and availability of personnel.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Where you have measures in place, are they effective enough, or do they need to be improved?</a:t>
            </a:r>
          </a:p>
          <a:p>
            <a:endParaRPr lang="en-GB" dirty="0"/>
          </a:p>
        </p:txBody>
      </p:sp>
      <p:sp>
        <p:nvSpPr>
          <p:cNvPr id="4" name="Slide Number Placeholder 3">
            <a:extLst>
              <a:ext uri="{FF2B5EF4-FFF2-40B4-BE49-F238E27FC236}">
                <a16:creationId xmlns:a16="http://schemas.microsoft.com/office/drawing/2014/main" id="{FB98028E-46BD-8DCA-A82C-7BBE8E4A7565}"/>
              </a:ext>
            </a:extLst>
          </p:cNvPr>
          <p:cNvSpPr>
            <a:spLocks noGrp="1"/>
          </p:cNvSpPr>
          <p:nvPr>
            <p:ph type="sldNum" sz="quarter" idx="5"/>
          </p:nvPr>
        </p:nvSpPr>
        <p:spPr/>
        <p:txBody>
          <a:bodyPr/>
          <a:lstStyle/>
          <a:p>
            <a:fld id="{A95E566A-96CC-490A-A770-23C89BB713AD}" type="slidenum">
              <a:rPr lang="en-GB" smtClean="0"/>
              <a:t>9</a:t>
            </a:fld>
            <a:endParaRPr lang="en-GB"/>
          </a:p>
        </p:txBody>
      </p:sp>
    </p:spTree>
    <p:extLst>
      <p:ext uri="{BB962C8B-B14F-4D97-AF65-F5344CB8AC3E}">
        <p14:creationId xmlns:p14="http://schemas.microsoft.com/office/powerpoint/2010/main" val="12904824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4682E-94A9-F723-830A-FD8C016346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2FD887-9873-3D21-5FA7-6527F32C00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D52C0F-ADB5-73EB-65BA-0A032E0E9B4B}"/>
              </a:ext>
            </a:extLst>
          </p:cNvPr>
          <p:cNvSpPr>
            <a:spLocks noGrp="1"/>
          </p:cNvSpPr>
          <p:nvPr>
            <p:ph type="body" idx="1"/>
          </p:nvPr>
        </p:nvSpPr>
        <p:spPr/>
        <p:txBody>
          <a:bodyPr/>
          <a:lstStyle/>
          <a:p>
            <a:r>
              <a:rPr lang="en-GB" dirty="0"/>
              <a:t>Critical issues for security start with having senior management buy-in.  Without it, the organisation will struggle to build, implement and maintain an Information Security Management system (ISMS).</a:t>
            </a:r>
          </a:p>
          <a:p>
            <a:endParaRPr lang="en-GB" dirty="0"/>
          </a:p>
          <a:p>
            <a:r>
              <a:rPr lang="en-GB" dirty="0"/>
              <a:t>You need to also identify and engage all relevant stakeholders: Who is going to review and approve policies?  Who is going to be responsible for vulnerability management in the product and process to keep the product secure?  Who is going to have responsibility for reporting to authorities?  Etc.</a:t>
            </a:r>
          </a:p>
          <a:p>
            <a:endParaRPr lang="en-GB" dirty="0"/>
          </a:p>
          <a:p>
            <a:r>
              <a:rPr lang="en-GB" dirty="0"/>
              <a:t>What approach are you going to use?  Are you mature enough to want to pursue ISO27001 certification?  Or should you consider CIS controls (a phased approach to cyber resilience) or cyber essentials aimed at smaller businesses?  In </a:t>
            </a:r>
            <a:r>
              <a:rPr lang="en-GB"/>
              <a:t>Sweden this information can be found on stoldskyddsforeningen as SSF.</a:t>
            </a:r>
          </a:p>
          <a:p>
            <a:endParaRPr lang="en-GB"/>
          </a:p>
          <a:p>
            <a:r>
              <a:rPr lang="en-GB"/>
              <a:t>A key part of this is going to be the roles and responsibilities.  Decisions need to be made, particularly if adding work to a role might need to be negotiated with a union or may not be realistically possible for someone to achieve.  It may be that you might want to engage an outside firm for a CISOaaS support to help you with these roles, but obviously, budget will be a key factor in this.</a:t>
            </a:r>
            <a:endParaRPr lang="en-GB" dirty="0"/>
          </a:p>
        </p:txBody>
      </p:sp>
      <p:sp>
        <p:nvSpPr>
          <p:cNvPr id="4" name="Slide Number Placeholder 3">
            <a:extLst>
              <a:ext uri="{FF2B5EF4-FFF2-40B4-BE49-F238E27FC236}">
                <a16:creationId xmlns:a16="http://schemas.microsoft.com/office/drawing/2014/main" id="{8F3F52BC-D36A-9A90-B11E-807376F49C5B}"/>
              </a:ext>
            </a:extLst>
          </p:cNvPr>
          <p:cNvSpPr>
            <a:spLocks noGrp="1"/>
          </p:cNvSpPr>
          <p:nvPr>
            <p:ph type="sldNum" sz="quarter" idx="5"/>
          </p:nvPr>
        </p:nvSpPr>
        <p:spPr/>
        <p:txBody>
          <a:bodyPr/>
          <a:lstStyle/>
          <a:p>
            <a:fld id="{A95E566A-96CC-490A-A770-23C89BB713AD}" type="slidenum">
              <a:rPr lang="en-GB" smtClean="0"/>
              <a:t>10</a:t>
            </a:fld>
            <a:endParaRPr lang="en-GB"/>
          </a:p>
        </p:txBody>
      </p:sp>
    </p:spTree>
    <p:extLst>
      <p:ext uri="{BB962C8B-B14F-4D97-AF65-F5344CB8AC3E}">
        <p14:creationId xmlns:p14="http://schemas.microsoft.com/office/powerpoint/2010/main" val="33380715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5FCE00-32AC-FA71-613D-E7D006EFE2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35EE64-B28E-B15A-A0E4-4A902475FE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A6862C-E535-4C7E-4EE5-6BE266449E60}"/>
              </a:ext>
            </a:extLst>
          </p:cNvPr>
          <p:cNvSpPr>
            <a:spLocks noGrp="1"/>
          </p:cNvSpPr>
          <p:nvPr>
            <p:ph type="body" idx="1"/>
          </p:nvPr>
        </p:nvSpPr>
        <p:spPr/>
        <p:txBody>
          <a:bodyPr/>
          <a:lstStyle/>
          <a:p>
            <a:r>
              <a:rPr lang="en-GB" dirty="0"/>
              <a:t>Companies are notoriously lax on documentation for systems, processes etc.  The CRA mandates documentation so if documentation is an issue, that should be a priority as part of the implementation plan.</a:t>
            </a:r>
          </a:p>
          <a:p>
            <a:endParaRPr lang="en-GB" dirty="0"/>
          </a:p>
          <a:p>
            <a:r>
              <a:rPr lang="en-GB" dirty="0"/>
              <a:t>Technical documentation includes:</a:t>
            </a:r>
          </a:p>
          <a:p>
            <a:pPr marL="685800" lvl="1" indent="-228600">
              <a:buFont typeface="Arial" panose="020B0604020202020204" pitchFamily="34" charset="0"/>
              <a:buChar char="•"/>
            </a:pPr>
            <a:r>
              <a:rPr lang="en-GB" dirty="0"/>
              <a:t>A general description of the product, its intended purpose, versions of software affecting compliance with the cybersecurity requirements, photos or illustrations for hardware products, user information and instructions</a:t>
            </a:r>
          </a:p>
          <a:p>
            <a:pPr marL="685800" lvl="1" indent="-228600">
              <a:buFont typeface="Arial" panose="020B0604020202020204" pitchFamily="34" charset="0"/>
              <a:buChar char="•"/>
            </a:pPr>
            <a:r>
              <a:rPr lang="en-GB" dirty="0"/>
              <a:t>A description of the design, development and production of the product and vulnerability handling processes including where applicable, drawings, schemes and a description of the system architecture explaining how software components interact with each other, the vulnerability handling processes including the SBOM, vulnerability disclosure policy, information and specifications of the production and monitoring processes and validation of those processes</a:t>
            </a:r>
          </a:p>
          <a:p>
            <a:pPr marL="685800" lvl="1" indent="-228600">
              <a:buFont typeface="Arial" panose="020B0604020202020204" pitchFamily="34" charset="0"/>
              <a:buChar char="•"/>
            </a:pPr>
            <a:r>
              <a:rPr lang="en-GB" dirty="0"/>
              <a:t>The cybersecurity risk assessment</a:t>
            </a:r>
          </a:p>
          <a:p>
            <a:pPr marL="685800" lvl="1" indent="-228600">
              <a:buFont typeface="Arial" panose="020B0604020202020204" pitchFamily="34" charset="0"/>
              <a:buChar char="•"/>
            </a:pPr>
            <a:r>
              <a:rPr lang="en-GB" dirty="0"/>
              <a:t>Information factored into determining the support period</a:t>
            </a:r>
          </a:p>
          <a:p>
            <a:pPr marL="685800" lvl="1" indent="-228600">
              <a:buFont typeface="Arial" panose="020B0604020202020204" pitchFamily="34" charset="0"/>
              <a:buChar char="•"/>
            </a:pPr>
            <a:r>
              <a:rPr lang="en-GB" dirty="0"/>
              <a:t>A list of harmonised and other standards applied or cybersecurity certification schemes applied</a:t>
            </a:r>
          </a:p>
          <a:p>
            <a:pPr marL="685800" lvl="1" indent="-228600">
              <a:buFont typeface="Arial" panose="020B0604020202020204" pitchFamily="34" charset="0"/>
              <a:buChar char="•"/>
            </a:pPr>
            <a:r>
              <a:rPr lang="en-GB" dirty="0"/>
              <a:t>Test reports to assess the security of the product </a:t>
            </a:r>
          </a:p>
          <a:p>
            <a:endParaRPr lang="en-GB" dirty="0"/>
          </a:p>
          <a:p>
            <a:r>
              <a:rPr lang="en-GB" dirty="0"/>
              <a:t>Conformity assessments:</a:t>
            </a:r>
          </a:p>
          <a:p>
            <a:r>
              <a:rPr lang="en-GB" dirty="0"/>
              <a:t>Low risk = self-assessment</a:t>
            </a:r>
          </a:p>
          <a:p>
            <a:r>
              <a:rPr lang="en-GB"/>
              <a:t>Important class 1 product (Annex III) – self-assessment if harmonised standard applied, Module B+C or EU cybersecurity certification</a:t>
            </a:r>
          </a:p>
          <a:p>
            <a:r>
              <a:rPr lang="en-GB"/>
              <a:t>Important class 2 product – Module B+C through notified body, EU cybersecurity certification</a:t>
            </a:r>
          </a:p>
          <a:p>
            <a:r>
              <a:rPr lang="en-GB"/>
              <a:t>Critical product (Annex IV) – mandatory EU cybersecurity certification Module B+C or Module H if no applicable scheme exists</a:t>
            </a:r>
            <a:endParaRPr lang="en-GB" dirty="0"/>
          </a:p>
          <a:p>
            <a:endParaRPr lang="en-GB" dirty="0"/>
          </a:p>
        </p:txBody>
      </p:sp>
      <p:sp>
        <p:nvSpPr>
          <p:cNvPr id="4" name="Slide Number Placeholder 3">
            <a:extLst>
              <a:ext uri="{FF2B5EF4-FFF2-40B4-BE49-F238E27FC236}">
                <a16:creationId xmlns:a16="http://schemas.microsoft.com/office/drawing/2014/main" id="{728B63F9-6C7C-0ECB-66FF-8B6878C2C008}"/>
              </a:ext>
            </a:extLst>
          </p:cNvPr>
          <p:cNvSpPr>
            <a:spLocks noGrp="1"/>
          </p:cNvSpPr>
          <p:nvPr>
            <p:ph type="sldNum" sz="quarter" idx="5"/>
          </p:nvPr>
        </p:nvSpPr>
        <p:spPr/>
        <p:txBody>
          <a:bodyPr/>
          <a:lstStyle/>
          <a:p>
            <a:fld id="{A95E566A-96CC-490A-A770-23C89BB713AD}" type="slidenum">
              <a:rPr lang="en-GB" smtClean="0"/>
              <a:t>11</a:t>
            </a:fld>
            <a:endParaRPr lang="en-GB"/>
          </a:p>
        </p:txBody>
      </p:sp>
    </p:spTree>
    <p:extLst>
      <p:ext uri="{BB962C8B-B14F-4D97-AF65-F5344CB8AC3E}">
        <p14:creationId xmlns:p14="http://schemas.microsoft.com/office/powerpoint/2010/main" val="1509282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FCE53-C52E-B6BD-C43F-6DB46074FD5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702B2E6B-2EAB-A423-742C-D910586ADE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C8FB2C33-7605-9517-9F78-06623B70EE51}"/>
              </a:ext>
            </a:extLst>
          </p:cNvPr>
          <p:cNvSpPr>
            <a:spLocks noGrp="1"/>
          </p:cNvSpPr>
          <p:nvPr>
            <p:ph type="dt" sz="half" idx="10"/>
          </p:nvPr>
        </p:nvSpPr>
        <p:spPr/>
        <p:txBody>
          <a:bodyPr/>
          <a:lstStyle/>
          <a:p>
            <a:fld id="{8B2E1BF4-743A-407C-948B-3E8E4B7E347F}" type="datetimeFigureOut">
              <a:rPr lang="en-GB" smtClean="0"/>
              <a:t>19/05/2026</a:t>
            </a:fld>
            <a:endParaRPr lang="en-GB"/>
          </a:p>
        </p:txBody>
      </p:sp>
      <p:sp>
        <p:nvSpPr>
          <p:cNvPr id="5" name="Footer Placeholder 4">
            <a:extLst>
              <a:ext uri="{FF2B5EF4-FFF2-40B4-BE49-F238E27FC236}">
                <a16:creationId xmlns:a16="http://schemas.microsoft.com/office/drawing/2014/main" id="{D9038E9A-892B-E81E-65C1-37A3CB5488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C25195-09EF-95E1-73FF-910B089E99B1}"/>
              </a:ext>
            </a:extLst>
          </p:cNvPr>
          <p:cNvSpPr>
            <a:spLocks noGrp="1"/>
          </p:cNvSpPr>
          <p:nvPr>
            <p:ph type="sldNum" sz="quarter" idx="12"/>
          </p:nvPr>
        </p:nvSpPr>
        <p:spPr/>
        <p:txBody>
          <a:bodyPr/>
          <a:lstStyle/>
          <a:p>
            <a:fld id="{7BD9EB73-8DEF-4C14-84BA-58B309E4AA63}" type="slidenum">
              <a:rPr lang="en-GB" smtClean="0"/>
              <a:t>‹#›</a:t>
            </a:fld>
            <a:endParaRPr lang="en-GB"/>
          </a:p>
        </p:txBody>
      </p:sp>
    </p:spTree>
    <p:extLst>
      <p:ext uri="{BB962C8B-B14F-4D97-AF65-F5344CB8AC3E}">
        <p14:creationId xmlns:p14="http://schemas.microsoft.com/office/powerpoint/2010/main" val="3772838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AF10D-EA17-079B-0869-58BD346DB678}"/>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83F6FF46-F6C3-B6DC-A4C6-EF287E0C96A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2BC9009-F344-527A-7D46-4FF7B7209FC4}"/>
              </a:ext>
            </a:extLst>
          </p:cNvPr>
          <p:cNvSpPr>
            <a:spLocks noGrp="1"/>
          </p:cNvSpPr>
          <p:nvPr>
            <p:ph type="dt" sz="half" idx="10"/>
          </p:nvPr>
        </p:nvSpPr>
        <p:spPr/>
        <p:txBody>
          <a:bodyPr/>
          <a:lstStyle/>
          <a:p>
            <a:fld id="{8B2E1BF4-743A-407C-948B-3E8E4B7E347F}" type="datetimeFigureOut">
              <a:rPr lang="en-GB" smtClean="0"/>
              <a:t>19/05/2026</a:t>
            </a:fld>
            <a:endParaRPr lang="en-GB"/>
          </a:p>
        </p:txBody>
      </p:sp>
      <p:sp>
        <p:nvSpPr>
          <p:cNvPr id="5" name="Footer Placeholder 4">
            <a:extLst>
              <a:ext uri="{FF2B5EF4-FFF2-40B4-BE49-F238E27FC236}">
                <a16:creationId xmlns:a16="http://schemas.microsoft.com/office/drawing/2014/main" id="{9EFD4C54-F4E7-DA4C-A4C9-1CA0BCEF59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04C01C-DEF9-5CE6-17C2-71FAE187A60D}"/>
              </a:ext>
            </a:extLst>
          </p:cNvPr>
          <p:cNvSpPr>
            <a:spLocks noGrp="1"/>
          </p:cNvSpPr>
          <p:nvPr>
            <p:ph type="sldNum" sz="quarter" idx="12"/>
          </p:nvPr>
        </p:nvSpPr>
        <p:spPr/>
        <p:txBody>
          <a:bodyPr/>
          <a:lstStyle/>
          <a:p>
            <a:fld id="{7BD9EB73-8DEF-4C14-84BA-58B309E4AA63}" type="slidenum">
              <a:rPr lang="en-GB" smtClean="0"/>
              <a:t>‹#›</a:t>
            </a:fld>
            <a:endParaRPr lang="en-GB"/>
          </a:p>
        </p:txBody>
      </p:sp>
    </p:spTree>
    <p:extLst>
      <p:ext uri="{BB962C8B-B14F-4D97-AF65-F5344CB8AC3E}">
        <p14:creationId xmlns:p14="http://schemas.microsoft.com/office/powerpoint/2010/main" val="3317316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437EDB-C0A9-8656-6594-D3213EC7B8CC}"/>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9BE98CFE-70C1-5E41-67C8-85F9889022F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13A8C01-E999-3F14-A9C4-E07C4294F170}"/>
              </a:ext>
            </a:extLst>
          </p:cNvPr>
          <p:cNvSpPr>
            <a:spLocks noGrp="1"/>
          </p:cNvSpPr>
          <p:nvPr>
            <p:ph type="dt" sz="half" idx="10"/>
          </p:nvPr>
        </p:nvSpPr>
        <p:spPr/>
        <p:txBody>
          <a:bodyPr/>
          <a:lstStyle/>
          <a:p>
            <a:fld id="{8B2E1BF4-743A-407C-948B-3E8E4B7E347F}" type="datetimeFigureOut">
              <a:rPr lang="en-GB" smtClean="0"/>
              <a:t>19/05/2026</a:t>
            </a:fld>
            <a:endParaRPr lang="en-GB"/>
          </a:p>
        </p:txBody>
      </p:sp>
      <p:sp>
        <p:nvSpPr>
          <p:cNvPr id="5" name="Footer Placeholder 4">
            <a:extLst>
              <a:ext uri="{FF2B5EF4-FFF2-40B4-BE49-F238E27FC236}">
                <a16:creationId xmlns:a16="http://schemas.microsoft.com/office/drawing/2014/main" id="{2721BE53-B2E4-9593-E820-E3B0F80BCEC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164880F-5890-A619-D240-1668D42BD9E6}"/>
              </a:ext>
            </a:extLst>
          </p:cNvPr>
          <p:cNvSpPr>
            <a:spLocks noGrp="1"/>
          </p:cNvSpPr>
          <p:nvPr>
            <p:ph type="sldNum" sz="quarter" idx="12"/>
          </p:nvPr>
        </p:nvSpPr>
        <p:spPr/>
        <p:txBody>
          <a:bodyPr/>
          <a:lstStyle/>
          <a:p>
            <a:fld id="{7BD9EB73-8DEF-4C14-84BA-58B309E4AA63}" type="slidenum">
              <a:rPr lang="en-GB" smtClean="0"/>
              <a:t>‹#›</a:t>
            </a:fld>
            <a:endParaRPr lang="en-GB"/>
          </a:p>
        </p:txBody>
      </p:sp>
    </p:spTree>
    <p:extLst>
      <p:ext uri="{BB962C8B-B14F-4D97-AF65-F5344CB8AC3E}">
        <p14:creationId xmlns:p14="http://schemas.microsoft.com/office/powerpoint/2010/main" val="2924746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61529-D164-5472-9315-CB0CBC56FFA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8F623C8-B742-9BD4-C593-095492A85C1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7A77EAC-2E43-B71D-0FED-95ACC5583D38}"/>
              </a:ext>
            </a:extLst>
          </p:cNvPr>
          <p:cNvSpPr>
            <a:spLocks noGrp="1"/>
          </p:cNvSpPr>
          <p:nvPr>
            <p:ph type="dt" sz="half" idx="10"/>
          </p:nvPr>
        </p:nvSpPr>
        <p:spPr/>
        <p:txBody>
          <a:bodyPr/>
          <a:lstStyle/>
          <a:p>
            <a:fld id="{8B2E1BF4-743A-407C-948B-3E8E4B7E347F}" type="datetimeFigureOut">
              <a:rPr lang="en-GB" smtClean="0"/>
              <a:t>19/05/2026</a:t>
            </a:fld>
            <a:endParaRPr lang="en-GB"/>
          </a:p>
        </p:txBody>
      </p:sp>
      <p:sp>
        <p:nvSpPr>
          <p:cNvPr id="5" name="Footer Placeholder 4">
            <a:extLst>
              <a:ext uri="{FF2B5EF4-FFF2-40B4-BE49-F238E27FC236}">
                <a16:creationId xmlns:a16="http://schemas.microsoft.com/office/drawing/2014/main" id="{48928E2E-5BFA-EA5B-EEA8-B911F3FDAFC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55AA3D5-E00A-51AD-C109-130A3047FE46}"/>
              </a:ext>
            </a:extLst>
          </p:cNvPr>
          <p:cNvSpPr>
            <a:spLocks noGrp="1"/>
          </p:cNvSpPr>
          <p:nvPr>
            <p:ph type="sldNum" sz="quarter" idx="12"/>
          </p:nvPr>
        </p:nvSpPr>
        <p:spPr/>
        <p:txBody>
          <a:bodyPr/>
          <a:lstStyle/>
          <a:p>
            <a:fld id="{7BD9EB73-8DEF-4C14-84BA-58B309E4AA63}" type="slidenum">
              <a:rPr lang="en-GB" smtClean="0"/>
              <a:t>‹#›</a:t>
            </a:fld>
            <a:endParaRPr lang="en-GB"/>
          </a:p>
        </p:txBody>
      </p:sp>
    </p:spTree>
    <p:extLst>
      <p:ext uri="{BB962C8B-B14F-4D97-AF65-F5344CB8AC3E}">
        <p14:creationId xmlns:p14="http://schemas.microsoft.com/office/powerpoint/2010/main" val="1999781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D37B9-6383-3A15-51C1-FD4CBD8D45F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26AE0560-9EF1-0AD0-9380-61FB85605DA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974AE28-C752-427C-7277-CD50EFE70154}"/>
              </a:ext>
            </a:extLst>
          </p:cNvPr>
          <p:cNvSpPr>
            <a:spLocks noGrp="1"/>
          </p:cNvSpPr>
          <p:nvPr>
            <p:ph type="dt" sz="half" idx="10"/>
          </p:nvPr>
        </p:nvSpPr>
        <p:spPr/>
        <p:txBody>
          <a:bodyPr/>
          <a:lstStyle/>
          <a:p>
            <a:fld id="{8B2E1BF4-743A-407C-948B-3E8E4B7E347F}" type="datetimeFigureOut">
              <a:rPr lang="en-GB" smtClean="0"/>
              <a:t>19/05/2026</a:t>
            </a:fld>
            <a:endParaRPr lang="en-GB"/>
          </a:p>
        </p:txBody>
      </p:sp>
      <p:sp>
        <p:nvSpPr>
          <p:cNvPr id="5" name="Footer Placeholder 4">
            <a:extLst>
              <a:ext uri="{FF2B5EF4-FFF2-40B4-BE49-F238E27FC236}">
                <a16:creationId xmlns:a16="http://schemas.microsoft.com/office/drawing/2014/main" id="{766D7E5E-4BBD-C239-12F1-5FEBED0176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BF5C54E-4D5E-5A2A-8029-249CCE489523}"/>
              </a:ext>
            </a:extLst>
          </p:cNvPr>
          <p:cNvSpPr>
            <a:spLocks noGrp="1"/>
          </p:cNvSpPr>
          <p:nvPr>
            <p:ph type="sldNum" sz="quarter" idx="12"/>
          </p:nvPr>
        </p:nvSpPr>
        <p:spPr/>
        <p:txBody>
          <a:bodyPr/>
          <a:lstStyle/>
          <a:p>
            <a:fld id="{7BD9EB73-8DEF-4C14-84BA-58B309E4AA63}" type="slidenum">
              <a:rPr lang="en-GB" smtClean="0"/>
              <a:t>‹#›</a:t>
            </a:fld>
            <a:endParaRPr lang="en-GB"/>
          </a:p>
        </p:txBody>
      </p:sp>
    </p:spTree>
    <p:extLst>
      <p:ext uri="{BB962C8B-B14F-4D97-AF65-F5344CB8AC3E}">
        <p14:creationId xmlns:p14="http://schemas.microsoft.com/office/powerpoint/2010/main" val="384170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504CC-781A-355C-E40B-053693B5699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40B49396-3D0F-D030-4E0F-7FEAEAB26A9B}"/>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FB723314-36C0-854E-3E25-9CD9B9BEC55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EF013E0D-E082-DF1D-EE5D-E299E2441BC5}"/>
              </a:ext>
            </a:extLst>
          </p:cNvPr>
          <p:cNvSpPr>
            <a:spLocks noGrp="1"/>
          </p:cNvSpPr>
          <p:nvPr>
            <p:ph type="dt" sz="half" idx="10"/>
          </p:nvPr>
        </p:nvSpPr>
        <p:spPr/>
        <p:txBody>
          <a:bodyPr/>
          <a:lstStyle/>
          <a:p>
            <a:fld id="{8B2E1BF4-743A-407C-948B-3E8E4B7E347F}" type="datetimeFigureOut">
              <a:rPr lang="en-GB" smtClean="0"/>
              <a:t>19/05/2026</a:t>
            </a:fld>
            <a:endParaRPr lang="en-GB"/>
          </a:p>
        </p:txBody>
      </p:sp>
      <p:sp>
        <p:nvSpPr>
          <p:cNvPr id="6" name="Footer Placeholder 5">
            <a:extLst>
              <a:ext uri="{FF2B5EF4-FFF2-40B4-BE49-F238E27FC236}">
                <a16:creationId xmlns:a16="http://schemas.microsoft.com/office/drawing/2014/main" id="{6EA1CE30-41EF-3CDF-0C4F-57E102F0280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81C57C9-1A6B-EC5A-504A-742B7F0E9587}"/>
              </a:ext>
            </a:extLst>
          </p:cNvPr>
          <p:cNvSpPr>
            <a:spLocks noGrp="1"/>
          </p:cNvSpPr>
          <p:nvPr>
            <p:ph type="sldNum" sz="quarter" idx="12"/>
          </p:nvPr>
        </p:nvSpPr>
        <p:spPr/>
        <p:txBody>
          <a:bodyPr/>
          <a:lstStyle/>
          <a:p>
            <a:fld id="{7BD9EB73-8DEF-4C14-84BA-58B309E4AA63}" type="slidenum">
              <a:rPr lang="en-GB" smtClean="0"/>
              <a:t>‹#›</a:t>
            </a:fld>
            <a:endParaRPr lang="en-GB"/>
          </a:p>
        </p:txBody>
      </p:sp>
    </p:spTree>
    <p:extLst>
      <p:ext uri="{BB962C8B-B14F-4D97-AF65-F5344CB8AC3E}">
        <p14:creationId xmlns:p14="http://schemas.microsoft.com/office/powerpoint/2010/main" val="2269711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415DA-E850-3D45-E608-892D882FCD47}"/>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5FE9CA79-E55D-C473-8E82-B5DCA03BA9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9BB97A6-BE95-39C1-6E6E-104D8E6A684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72B97149-4B68-22C7-66D5-A3CD6E30CC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C7F14A1-7570-DB6A-5086-A22B1CD8FED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245943BA-023F-F81F-0352-009AA5B07A8B}"/>
              </a:ext>
            </a:extLst>
          </p:cNvPr>
          <p:cNvSpPr>
            <a:spLocks noGrp="1"/>
          </p:cNvSpPr>
          <p:nvPr>
            <p:ph type="dt" sz="half" idx="10"/>
          </p:nvPr>
        </p:nvSpPr>
        <p:spPr/>
        <p:txBody>
          <a:bodyPr/>
          <a:lstStyle/>
          <a:p>
            <a:fld id="{8B2E1BF4-743A-407C-948B-3E8E4B7E347F}" type="datetimeFigureOut">
              <a:rPr lang="en-GB" smtClean="0"/>
              <a:t>19/05/2026</a:t>
            </a:fld>
            <a:endParaRPr lang="en-GB"/>
          </a:p>
        </p:txBody>
      </p:sp>
      <p:sp>
        <p:nvSpPr>
          <p:cNvPr id="8" name="Footer Placeholder 7">
            <a:extLst>
              <a:ext uri="{FF2B5EF4-FFF2-40B4-BE49-F238E27FC236}">
                <a16:creationId xmlns:a16="http://schemas.microsoft.com/office/drawing/2014/main" id="{6D47FDEC-DA84-8AA6-B197-0DD87D742C1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E203025-A93D-0DA6-AFCD-7CCD587A3BB6}"/>
              </a:ext>
            </a:extLst>
          </p:cNvPr>
          <p:cNvSpPr>
            <a:spLocks noGrp="1"/>
          </p:cNvSpPr>
          <p:nvPr>
            <p:ph type="sldNum" sz="quarter" idx="12"/>
          </p:nvPr>
        </p:nvSpPr>
        <p:spPr/>
        <p:txBody>
          <a:bodyPr/>
          <a:lstStyle/>
          <a:p>
            <a:fld id="{7BD9EB73-8DEF-4C14-84BA-58B309E4AA63}" type="slidenum">
              <a:rPr lang="en-GB" smtClean="0"/>
              <a:t>‹#›</a:t>
            </a:fld>
            <a:endParaRPr lang="en-GB"/>
          </a:p>
        </p:txBody>
      </p:sp>
    </p:spTree>
    <p:extLst>
      <p:ext uri="{BB962C8B-B14F-4D97-AF65-F5344CB8AC3E}">
        <p14:creationId xmlns:p14="http://schemas.microsoft.com/office/powerpoint/2010/main" val="4244283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8396C-4DBA-6557-4B66-8AED5A118CE5}"/>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D9AAEAA8-1429-E300-619C-8D3F2AB92B58}"/>
              </a:ext>
            </a:extLst>
          </p:cNvPr>
          <p:cNvSpPr>
            <a:spLocks noGrp="1"/>
          </p:cNvSpPr>
          <p:nvPr>
            <p:ph type="dt" sz="half" idx="10"/>
          </p:nvPr>
        </p:nvSpPr>
        <p:spPr/>
        <p:txBody>
          <a:bodyPr/>
          <a:lstStyle/>
          <a:p>
            <a:fld id="{8B2E1BF4-743A-407C-948B-3E8E4B7E347F}" type="datetimeFigureOut">
              <a:rPr lang="en-GB" smtClean="0"/>
              <a:t>19/05/2026</a:t>
            </a:fld>
            <a:endParaRPr lang="en-GB"/>
          </a:p>
        </p:txBody>
      </p:sp>
      <p:sp>
        <p:nvSpPr>
          <p:cNvPr id="4" name="Footer Placeholder 3">
            <a:extLst>
              <a:ext uri="{FF2B5EF4-FFF2-40B4-BE49-F238E27FC236}">
                <a16:creationId xmlns:a16="http://schemas.microsoft.com/office/drawing/2014/main" id="{7C470562-D144-1C34-D308-6D310876966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9733A14-58BB-10E7-0EC0-7E56EDC7A20A}"/>
              </a:ext>
            </a:extLst>
          </p:cNvPr>
          <p:cNvSpPr>
            <a:spLocks noGrp="1"/>
          </p:cNvSpPr>
          <p:nvPr>
            <p:ph type="sldNum" sz="quarter" idx="12"/>
          </p:nvPr>
        </p:nvSpPr>
        <p:spPr/>
        <p:txBody>
          <a:bodyPr/>
          <a:lstStyle/>
          <a:p>
            <a:fld id="{7BD9EB73-8DEF-4C14-84BA-58B309E4AA63}" type="slidenum">
              <a:rPr lang="en-GB" smtClean="0"/>
              <a:t>‹#›</a:t>
            </a:fld>
            <a:endParaRPr lang="en-GB"/>
          </a:p>
        </p:txBody>
      </p:sp>
    </p:spTree>
    <p:extLst>
      <p:ext uri="{BB962C8B-B14F-4D97-AF65-F5344CB8AC3E}">
        <p14:creationId xmlns:p14="http://schemas.microsoft.com/office/powerpoint/2010/main" val="1200427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D1F8111-D485-9700-141F-257C6A3D63C6}"/>
              </a:ext>
            </a:extLst>
          </p:cNvPr>
          <p:cNvSpPr>
            <a:spLocks noGrp="1"/>
          </p:cNvSpPr>
          <p:nvPr>
            <p:ph type="dt" sz="half" idx="10"/>
          </p:nvPr>
        </p:nvSpPr>
        <p:spPr/>
        <p:txBody>
          <a:bodyPr/>
          <a:lstStyle/>
          <a:p>
            <a:fld id="{8B2E1BF4-743A-407C-948B-3E8E4B7E347F}" type="datetimeFigureOut">
              <a:rPr lang="en-GB" smtClean="0"/>
              <a:t>19/05/2026</a:t>
            </a:fld>
            <a:endParaRPr lang="en-GB"/>
          </a:p>
        </p:txBody>
      </p:sp>
      <p:sp>
        <p:nvSpPr>
          <p:cNvPr id="3" name="Footer Placeholder 2">
            <a:extLst>
              <a:ext uri="{FF2B5EF4-FFF2-40B4-BE49-F238E27FC236}">
                <a16:creationId xmlns:a16="http://schemas.microsoft.com/office/drawing/2014/main" id="{97AEEF60-00A2-710B-5C10-29ACEBAF150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B75E075-2BB5-A105-E411-341A924A4EB2}"/>
              </a:ext>
            </a:extLst>
          </p:cNvPr>
          <p:cNvSpPr>
            <a:spLocks noGrp="1"/>
          </p:cNvSpPr>
          <p:nvPr>
            <p:ph type="sldNum" sz="quarter" idx="12"/>
          </p:nvPr>
        </p:nvSpPr>
        <p:spPr/>
        <p:txBody>
          <a:bodyPr/>
          <a:lstStyle/>
          <a:p>
            <a:fld id="{7BD9EB73-8DEF-4C14-84BA-58B309E4AA63}" type="slidenum">
              <a:rPr lang="en-GB" smtClean="0"/>
              <a:t>‹#›</a:t>
            </a:fld>
            <a:endParaRPr lang="en-GB"/>
          </a:p>
        </p:txBody>
      </p:sp>
    </p:spTree>
    <p:extLst>
      <p:ext uri="{BB962C8B-B14F-4D97-AF65-F5344CB8AC3E}">
        <p14:creationId xmlns:p14="http://schemas.microsoft.com/office/powerpoint/2010/main" val="363982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C5C38-8EEA-30CF-9256-A34CE19C5D9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024A569E-C14D-706C-0D52-F71E9BA506D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5043BEEF-9E66-4207-FFC8-BC30E7D525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4841E0A-4EE7-A2C2-BCEB-768E26A68BBA}"/>
              </a:ext>
            </a:extLst>
          </p:cNvPr>
          <p:cNvSpPr>
            <a:spLocks noGrp="1"/>
          </p:cNvSpPr>
          <p:nvPr>
            <p:ph type="dt" sz="half" idx="10"/>
          </p:nvPr>
        </p:nvSpPr>
        <p:spPr/>
        <p:txBody>
          <a:bodyPr/>
          <a:lstStyle/>
          <a:p>
            <a:fld id="{8B2E1BF4-743A-407C-948B-3E8E4B7E347F}" type="datetimeFigureOut">
              <a:rPr lang="en-GB" smtClean="0"/>
              <a:t>19/05/2026</a:t>
            </a:fld>
            <a:endParaRPr lang="en-GB"/>
          </a:p>
        </p:txBody>
      </p:sp>
      <p:sp>
        <p:nvSpPr>
          <p:cNvPr id="6" name="Footer Placeholder 5">
            <a:extLst>
              <a:ext uri="{FF2B5EF4-FFF2-40B4-BE49-F238E27FC236}">
                <a16:creationId xmlns:a16="http://schemas.microsoft.com/office/drawing/2014/main" id="{6604E2EF-728B-B5D4-A1BF-F0D6DDFDA7B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5FA7767-30BF-9926-9392-9236346EBA85}"/>
              </a:ext>
            </a:extLst>
          </p:cNvPr>
          <p:cNvSpPr>
            <a:spLocks noGrp="1"/>
          </p:cNvSpPr>
          <p:nvPr>
            <p:ph type="sldNum" sz="quarter" idx="12"/>
          </p:nvPr>
        </p:nvSpPr>
        <p:spPr/>
        <p:txBody>
          <a:bodyPr/>
          <a:lstStyle/>
          <a:p>
            <a:fld id="{7BD9EB73-8DEF-4C14-84BA-58B309E4AA63}" type="slidenum">
              <a:rPr lang="en-GB" smtClean="0"/>
              <a:t>‹#›</a:t>
            </a:fld>
            <a:endParaRPr lang="en-GB"/>
          </a:p>
        </p:txBody>
      </p:sp>
    </p:spTree>
    <p:extLst>
      <p:ext uri="{BB962C8B-B14F-4D97-AF65-F5344CB8AC3E}">
        <p14:creationId xmlns:p14="http://schemas.microsoft.com/office/powerpoint/2010/main" val="1711748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6B54E-E24C-57EC-1004-AE7CA7DA598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2AFBAA7E-0E15-2530-9AB0-4018165B85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D16CD3D-E55D-06B8-7861-05B3FE679B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094FB2E-4AF6-4AB6-509F-3E340868942C}"/>
              </a:ext>
            </a:extLst>
          </p:cNvPr>
          <p:cNvSpPr>
            <a:spLocks noGrp="1"/>
          </p:cNvSpPr>
          <p:nvPr>
            <p:ph type="dt" sz="half" idx="10"/>
          </p:nvPr>
        </p:nvSpPr>
        <p:spPr/>
        <p:txBody>
          <a:bodyPr/>
          <a:lstStyle/>
          <a:p>
            <a:fld id="{8B2E1BF4-743A-407C-948B-3E8E4B7E347F}" type="datetimeFigureOut">
              <a:rPr lang="en-GB" smtClean="0"/>
              <a:t>19/05/2026</a:t>
            </a:fld>
            <a:endParaRPr lang="en-GB"/>
          </a:p>
        </p:txBody>
      </p:sp>
      <p:sp>
        <p:nvSpPr>
          <p:cNvPr id="6" name="Footer Placeholder 5">
            <a:extLst>
              <a:ext uri="{FF2B5EF4-FFF2-40B4-BE49-F238E27FC236}">
                <a16:creationId xmlns:a16="http://schemas.microsoft.com/office/drawing/2014/main" id="{53509FB0-5A48-3394-9936-D99A50E01FC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6D19E9A-9292-DDE4-7642-2AB5A5CACED3}"/>
              </a:ext>
            </a:extLst>
          </p:cNvPr>
          <p:cNvSpPr>
            <a:spLocks noGrp="1"/>
          </p:cNvSpPr>
          <p:nvPr>
            <p:ph type="sldNum" sz="quarter" idx="12"/>
          </p:nvPr>
        </p:nvSpPr>
        <p:spPr/>
        <p:txBody>
          <a:bodyPr/>
          <a:lstStyle/>
          <a:p>
            <a:fld id="{7BD9EB73-8DEF-4C14-84BA-58B309E4AA63}" type="slidenum">
              <a:rPr lang="en-GB" smtClean="0"/>
              <a:t>‹#›</a:t>
            </a:fld>
            <a:endParaRPr lang="en-GB"/>
          </a:p>
        </p:txBody>
      </p:sp>
    </p:spTree>
    <p:extLst>
      <p:ext uri="{BB962C8B-B14F-4D97-AF65-F5344CB8AC3E}">
        <p14:creationId xmlns:p14="http://schemas.microsoft.com/office/powerpoint/2010/main" val="4132214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58D027E-3ED8-9687-78B0-2F1368AE06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2CBCD619-28FE-3C4E-5BE3-5D71448B7C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94F38DB-7B4D-F58D-E175-2D34AC1508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B2E1BF4-743A-407C-948B-3E8E4B7E347F}" type="datetimeFigureOut">
              <a:rPr lang="en-GB" smtClean="0"/>
              <a:t>19/05/2026</a:t>
            </a:fld>
            <a:endParaRPr lang="en-GB"/>
          </a:p>
        </p:txBody>
      </p:sp>
      <p:sp>
        <p:nvSpPr>
          <p:cNvPr id="5" name="Footer Placeholder 4">
            <a:extLst>
              <a:ext uri="{FF2B5EF4-FFF2-40B4-BE49-F238E27FC236}">
                <a16:creationId xmlns:a16="http://schemas.microsoft.com/office/drawing/2014/main" id="{A7F802FF-CCA9-3254-FA25-3A48F62CC0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E9270F3-EC7D-FC21-D74D-A60886CB7E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D9EB73-8DEF-4C14-84BA-58B309E4AA63}" type="slidenum">
              <a:rPr lang="en-GB" smtClean="0"/>
              <a:t>‹#›</a:t>
            </a:fld>
            <a:endParaRPr lang="en-GB"/>
          </a:p>
        </p:txBody>
      </p:sp>
    </p:spTree>
    <p:extLst>
      <p:ext uri="{BB962C8B-B14F-4D97-AF65-F5344CB8AC3E}">
        <p14:creationId xmlns:p14="http://schemas.microsoft.com/office/powerpoint/2010/main" val="32750481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2.emf"/><Relationship Id="rId5" Type="http://schemas.openxmlformats.org/officeDocument/2006/relationships/hyperlink" Target="https://www.stoldskyddsforeningen.se/butik/foretag/ssf-normer/cybersakerhet/ssf-1101-ed-2-ssf-cybersecurity-basic-level-basic-it-security/?srsltid=AfmBOorL3LtZSX1RrRwEMSiyDECfCNsP8bAXfJOi7DJkxWPa-8cvhDGY" TargetMode="External"/><Relationship Id="rId4" Type="http://schemas.openxmlformats.org/officeDocument/2006/relationships/hyperlink" Target="https://www.cisecurity.org/controls"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CE071-FAF8-6950-BEBE-20E671188C3E}"/>
              </a:ext>
            </a:extLst>
          </p:cNvPr>
          <p:cNvSpPr>
            <a:spLocks noGrp="1"/>
          </p:cNvSpPr>
          <p:nvPr>
            <p:ph type="ctrTitle"/>
          </p:nvPr>
        </p:nvSpPr>
        <p:spPr>
          <a:xfrm>
            <a:off x="127902" y="1200603"/>
            <a:ext cx="8194431" cy="1209822"/>
          </a:xfrm>
        </p:spPr>
        <p:txBody>
          <a:bodyPr>
            <a:normAutofit/>
          </a:bodyPr>
          <a:lstStyle/>
          <a:p>
            <a:pPr algn="l"/>
            <a:r>
              <a:rPr lang="en-GB" dirty="0">
                <a:solidFill>
                  <a:schemeClr val="bg1"/>
                </a:solidFill>
                <a:latin typeface="Arial" panose="020B0604020202020204" pitchFamily="34" charset="0"/>
                <a:cs typeface="Arial" panose="020B0604020202020204" pitchFamily="34" charset="0"/>
              </a:rPr>
              <a:t>Cyber Resilience Act:</a:t>
            </a:r>
          </a:p>
        </p:txBody>
      </p:sp>
      <p:sp>
        <p:nvSpPr>
          <p:cNvPr id="3" name="Subtitle 2">
            <a:extLst>
              <a:ext uri="{FF2B5EF4-FFF2-40B4-BE49-F238E27FC236}">
                <a16:creationId xmlns:a16="http://schemas.microsoft.com/office/drawing/2014/main" id="{137A1861-8A0D-8A84-8922-D329D682072E}"/>
              </a:ext>
            </a:extLst>
          </p:cNvPr>
          <p:cNvSpPr>
            <a:spLocks noGrp="1"/>
          </p:cNvSpPr>
          <p:nvPr>
            <p:ph type="subTitle" idx="1"/>
          </p:nvPr>
        </p:nvSpPr>
        <p:spPr>
          <a:xfrm>
            <a:off x="154865" y="2636630"/>
            <a:ext cx="8140504" cy="1369760"/>
          </a:xfrm>
        </p:spPr>
        <p:txBody>
          <a:bodyPr>
            <a:normAutofit/>
          </a:bodyPr>
          <a:lstStyle/>
          <a:p>
            <a:pPr algn="l"/>
            <a:r>
              <a:rPr lang="en-GB" sz="5400" dirty="0">
                <a:solidFill>
                  <a:schemeClr val="bg1"/>
                </a:solidFill>
                <a:latin typeface="Arial" panose="020B0604020202020204" pitchFamily="34" charset="0"/>
                <a:cs typeface="Arial" panose="020B0604020202020204" pitchFamily="34" charset="0"/>
              </a:rPr>
              <a:t>How to Build Compliance</a:t>
            </a:r>
          </a:p>
        </p:txBody>
      </p:sp>
      <p:sp>
        <p:nvSpPr>
          <p:cNvPr id="6" name="textruta 3">
            <a:extLst>
              <a:ext uri="{FF2B5EF4-FFF2-40B4-BE49-F238E27FC236}">
                <a16:creationId xmlns:a16="http://schemas.microsoft.com/office/drawing/2014/main" id="{294E0936-723B-4A41-4A07-A5F9A75C56B6}"/>
              </a:ext>
            </a:extLst>
          </p:cNvPr>
          <p:cNvSpPr txBox="1"/>
          <p:nvPr/>
        </p:nvSpPr>
        <p:spPr>
          <a:xfrm>
            <a:off x="9390710" y="6307614"/>
            <a:ext cx="2469857" cy="369332"/>
          </a:xfrm>
          <a:prstGeom prst="rect">
            <a:avLst/>
          </a:prstGeom>
          <a:noFill/>
        </p:spPr>
        <p:txBody>
          <a:bodyPr wrap="square" rtlCol="0">
            <a:spAutoFit/>
          </a:bodyPr>
          <a:lstStyle/>
          <a:p>
            <a:pPr algn="l"/>
            <a:r>
              <a:rPr lang="sv-SE" dirty="0">
                <a:solidFill>
                  <a:schemeClr val="bg1"/>
                </a:solidFill>
                <a:latin typeface="Bitter Light" pitchFamily="2" charset="0"/>
              </a:rPr>
              <a:t>No </a:t>
            </a:r>
            <a:r>
              <a:rPr lang="en-GB" noProof="0" dirty="0">
                <a:solidFill>
                  <a:schemeClr val="bg1"/>
                </a:solidFill>
                <a:latin typeface="Bitter Light" pitchFamily="2" charset="0"/>
              </a:rPr>
              <a:t>nonsense</a:t>
            </a:r>
            <a:r>
              <a:rPr lang="sv-SE" dirty="0">
                <a:solidFill>
                  <a:schemeClr val="bg1"/>
                </a:solidFill>
                <a:latin typeface="Bitter Light" pitchFamily="2" charset="0"/>
              </a:rPr>
              <a:t> </a:t>
            </a:r>
            <a:r>
              <a:rPr lang="en-GB" noProof="0" dirty="0">
                <a:solidFill>
                  <a:schemeClr val="bg1"/>
                </a:solidFill>
                <a:latin typeface="Bitter Light" pitchFamily="2" charset="0"/>
              </a:rPr>
              <a:t>security</a:t>
            </a:r>
            <a:endParaRPr lang="sv-SE" dirty="0">
              <a:solidFill>
                <a:schemeClr val="bg1"/>
              </a:solidFill>
              <a:latin typeface="Bitter Light" pitchFamily="2" charset="0"/>
            </a:endParaRPr>
          </a:p>
        </p:txBody>
      </p:sp>
      <p:pic>
        <p:nvPicPr>
          <p:cNvPr id="7" name="Bildobjekt 4">
            <a:extLst>
              <a:ext uri="{FF2B5EF4-FFF2-40B4-BE49-F238E27FC236}">
                <a16:creationId xmlns:a16="http://schemas.microsoft.com/office/drawing/2014/main" id="{DF36310C-D18A-482D-6972-7D717482402E}"/>
              </a:ext>
            </a:extLst>
          </p:cNvPr>
          <p:cNvPicPr>
            <a:picLocks noChangeAspect="1"/>
          </p:cNvPicPr>
          <p:nvPr/>
        </p:nvPicPr>
        <p:blipFill>
          <a:blip r:embed="rId3">
            <a:alphaModFix/>
            <a:extLst>
              <a:ext uri="{28A0092B-C50C-407E-A947-70E740481C1C}">
                <a14:useLocalDpi xmlns:a14="http://schemas.microsoft.com/office/drawing/2010/main" val="0"/>
              </a:ext>
            </a:extLst>
          </a:blip>
          <a:stretch>
            <a:fillRect/>
          </a:stretch>
        </p:blipFill>
        <p:spPr>
          <a:xfrm>
            <a:off x="9773125" y="5923966"/>
            <a:ext cx="1323963" cy="383648"/>
          </a:xfrm>
          <a:prstGeom prst="rect">
            <a:avLst/>
          </a:prstGeom>
        </p:spPr>
      </p:pic>
    </p:spTree>
    <p:extLst>
      <p:ext uri="{BB962C8B-B14F-4D97-AF65-F5344CB8AC3E}">
        <p14:creationId xmlns:p14="http://schemas.microsoft.com/office/powerpoint/2010/main" val="1228414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8F3B17-7733-E757-E909-20BA3F0D2026}"/>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6F961844-5D72-0E15-E197-2B8330A11F47}"/>
              </a:ext>
            </a:extLst>
          </p:cNvPr>
          <p:cNvPicPr>
            <a:picLocks noChangeAspect="1"/>
          </p:cNvPicPr>
          <p:nvPr/>
        </p:nvPicPr>
        <p:blipFill>
          <a:blip r:embed="rId3">
            <a:extLst>
              <a:ext uri="{28A0092B-C50C-407E-A947-70E740481C1C}">
                <a14:useLocalDpi xmlns:a14="http://schemas.microsoft.com/office/drawing/2010/main" val="0"/>
              </a:ext>
            </a:extLst>
          </a:blip>
          <a:srcRect l="58806"/>
          <a:stretch>
            <a:fillRect/>
          </a:stretch>
        </p:blipFill>
        <p:spPr>
          <a:xfrm>
            <a:off x="8211845" y="0"/>
            <a:ext cx="3980154" cy="6858000"/>
          </a:xfrm>
          <a:prstGeom prst="rect">
            <a:avLst/>
          </a:prstGeom>
        </p:spPr>
      </p:pic>
      <p:sp>
        <p:nvSpPr>
          <p:cNvPr id="2" name="Title 1">
            <a:extLst>
              <a:ext uri="{FF2B5EF4-FFF2-40B4-BE49-F238E27FC236}">
                <a16:creationId xmlns:a16="http://schemas.microsoft.com/office/drawing/2014/main" id="{3405309F-B4AA-E614-D3D0-D909477BECDE}"/>
              </a:ext>
            </a:extLst>
          </p:cNvPr>
          <p:cNvSpPr>
            <a:spLocks noGrp="1"/>
          </p:cNvSpPr>
          <p:nvPr>
            <p:ph type="title"/>
          </p:nvPr>
        </p:nvSpPr>
        <p:spPr>
          <a:xfrm>
            <a:off x="403194" y="433054"/>
            <a:ext cx="7551198" cy="960740"/>
          </a:xfrm>
        </p:spPr>
        <p:txBody>
          <a:bodyPr>
            <a:normAutofit/>
          </a:bodyPr>
          <a:lstStyle/>
          <a:p>
            <a:r>
              <a:rPr lang="en-GB" sz="4000" dirty="0">
                <a:latin typeface="Arial" panose="020B0604020202020204" pitchFamily="34" charset="0"/>
                <a:cs typeface="Arial" panose="020B0604020202020204" pitchFamily="34" charset="0"/>
              </a:rPr>
              <a:t>Critical Issues: Security</a:t>
            </a:r>
          </a:p>
        </p:txBody>
      </p:sp>
      <p:sp>
        <p:nvSpPr>
          <p:cNvPr id="30" name="Content Placeholder 2">
            <a:extLst>
              <a:ext uri="{FF2B5EF4-FFF2-40B4-BE49-F238E27FC236}">
                <a16:creationId xmlns:a16="http://schemas.microsoft.com/office/drawing/2014/main" id="{1827D470-8E56-0ED9-0909-1F67145313D9}"/>
              </a:ext>
            </a:extLst>
          </p:cNvPr>
          <p:cNvSpPr>
            <a:spLocks noGrp="1"/>
          </p:cNvSpPr>
          <p:nvPr>
            <p:ph idx="1"/>
          </p:nvPr>
        </p:nvSpPr>
        <p:spPr>
          <a:xfrm>
            <a:off x="399099" y="1539322"/>
            <a:ext cx="7652948" cy="4758023"/>
          </a:xfrm>
        </p:spPr>
        <p:txBody>
          <a:bodyPr>
            <a:normAutofit/>
          </a:bodyPr>
          <a:lstStyle/>
          <a:p>
            <a:r>
              <a:rPr lang="en-GB" sz="2400" dirty="0">
                <a:latin typeface="Arial" panose="020B0604020202020204" pitchFamily="34" charset="0"/>
                <a:cs typeface="Arial" panose="020B0604020202020204" pitchFamily="34" charset="0"/>
              </a:rPr>
              <a:t>Do you have senior management buy-in?</a:t>
            </a:r>
          </a:p>
          <a:p>
            <a:r>
              <a:rPr lang="en-GB" sz="2400" dirty="0">
                <a:latin typeface="Arial" panose="020B0604020202020204" pitchFamily="34" charset="0"/>
                <a:cs typeface="Arial" panose="020B0604020202020204" pitchFamily="34" charset="0"/>
              </a:rPr>
              <a:t>Have you identified and engaged all stakeholders?</a:t>
            </a:r>
          </a:p>
          <a:p>
            <a:r>
              <a:rPr lang="en-GB" sz="2400" dirty="0">
                <a:latin typeface="Arial" panose="020B0604020202020204" pitchFamily="34" charset="0"/>
                <a:cs typeface="Arial" panose="020B0604020202020204" pitchFamily="34" charset="0"/>
              </a:rPr>
              <a:t>Have you decided upon an approach?</a:t>
            </a:r>
          </a:p>
          <a:p>
            <a:pPr lvl="1"/>
            <a:r>
              <a:rPr lang="en-GB" sz="2000" dirty="0">
                <a:latin typeface="Arial" panose="020B0604020202020204" pitchFamily="34" charset="0"/>
                <a:cs typeface="Arial" panose="020B0604020202020204" pitchFamily="34" charset="0"/>
              </a:rPr>
              <a:t>ISO27001</a:t>
            </a:r>
          </a:p>
          <a:p>
            <a:pPr lvl="1"/>
            <a:r>
              <a:rPr lang="en-GB" sz="2000" dirty="0">
                <a:latin typeface="Arial" panose="020B0604020202020204" pitchFamily="34" charset="0"/>
                <a:cs typeface="Arial" panose="020B0604020202020204" pitchFamily="34" charset="0"/>
                <a:hlinkClick r:id="rId4"/>
              </a:rPr>
              <a:t>CIS Controls</a:t>
            </a:r>
            <a:endParaRPr lang="en-GB" sz="2000" dirty="0">
              <a:latin typeface="Arial" panose="020B0604020202020204" pitchFamily="34" charset="0"/>
              <a:cs typeface="Arial" panose="020B0604020202020204" pitchFamily="34" charset="0"/>
            </a:endParaRPr>
          </a:p>
          <a:p>
            <a:pPr lvl="1"/>
            <a:r>
              <a:rPr lang="en-GB" sz="2000" dirty="0">
                <a:latin typeface="Arial" panose="020B0604020202020204" pitchFamily="34" charset="0"/>
                <a:cs typeface="Arial" panose="020B0604020202020204" pitchFamily="34" charset="0"/>
                <a:hlinkClick r:id="rId5"/>
              </a:rPr>
              <a:t>Cyber Essentials</a:t>
            </a:r>
            <a:endParaRPr lang="en-GB" sz="2000" dirty="0">
              <a:latin typeface="Arial" panose="020B0604020202020204" pitchFamily="34" charset="0"/>
              <a:cs typeface="Arial" panose="020B0604020202020204" pitchFamily="34" charset="0"/>
            </a:endParaRPr>
          </a:p>
          <a:p>
            <a:r>
              <a:rPr lang="en-GB" sz="2400">
                <a:latin typeface="Arial" panose="020B0604020202020204" pitchFamily="34" charset="0"/>
                <a:cs typeface="Arial" panose="020B0604020202020204" pitchFamily="34" charset="0"/>
              </a:rPr>
              <a:t>Do you have the resources to manage this</a:t>
            </a:r>
            <a:r>
              <a:rPr lang="sv-SE" sz="2400">
                <a:latin typeface="Arial" panose="020B0604020202020204" pitchFamily="34" charset="0"/>
                <a:cs typeface="Arial" panose="020B0604020202020204" pitchFamily="34" charset="0"/>
              </a:rPr>
              <a:t>?</a:t>
            </a:r>
            <a:endParaRPr lang="en-GB" sz="2400" dirty="0">
              <a:latin typeface="Arial" panose="020B0604020202020204" pitchFamily="34" charset="0"/>
              <a:cs typeface="Arial" panose="020B0604020202020204" pitchFamily="34" charset="0"/>
            </a:endParaRPr>
          </a:p>
          <a:p>
            <a:pPr marL="0" indent="0">
              <a:buNone/>
            </a:pPr>
            <a:endParaRPr lang="en-GB" sz="2000" dirty="0">
              <a:latin typeface="Arial" panose="020B0604020202020204" pitchFamily="34" charset="0"/>
              <a:cs typeface="Arial" panose="020B0604020202020204" pitchFamily="34" charset="0"/>
            </a:endParaRPr>
          </a:p>
          <a:p>
            <a:pPr lvl="1"/>
            <a:endParaRPr lang="en-GB" sz="2000" dirty="0">
              <a:latin typeface="Arial" panose="020B0604020202020204" pitchFamily="34" charset="0"/>
              <a:cs typeface="Arial" panose="020B0604020202020204" pitchFamily="34" charset="0"/>
            </a:endParaRPr>
          </a:p>
          <a:p>
            <a:pPr lvl="1"/>
            <a:endParaRPr lang="en-GB" sz="2000" dirty="0">
              <a:latin typeface="Arial" panose="020B0604020202020204" pitchFamily="34" charset="0"/>
              <a:cs typeface="Arial" panose="020B0604020202020204" pitchFamily="34" charset="0"/>
            </a:endParaRPr>
          </a:p>
          <a:p>
            <a:pPr lvl="1"/>
            <a:endParaRPr lang="en-GB" sz="2000" dirty="0">
              <a:latin typeface="Arial" panose="020B0604020202020204" pitchFamily="34" charset="0"/>
              <a:cs typeface="Arial" panose="020B0604020202020204" pitchFamily="34" charset="0"/>
            </a:endParaRPr>
          </a:p>
          <a:p>
            <a:pPr marL="0" indent="0">
              <a:buNone/>
            </a:pPr>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pPr marL="0" indent="0">
              <a:buNone/>
            </a:pPr>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p:txBody>
      </p:sp>
      <p:sp>
        <p:nvSpPr>
          <p:cNvPr id="3" name="textruta 3">
            <a:extLst>
              <a:ext uri="{FF2B5EF4-FFF2-40B4-BE49-F238E27FC236}">
                <a16:creationId xmlns:a16="http://schemas.microsoft.com/office/drawing/2014/main" id="{09659906-F854-C193-FB27-C515C4B2AE61}"/>
              </a:ext>
            </a:extLst>
          </p:cNvPr>
          <p:cNvSpPr txBox="1"/>
          <p:nvPr/>
        </p:nvSpPr>
        <p:spPr>
          <a:xfrm>
            <a:off x="9426723" y="6297345"/>
            <a:ext cx="2469857" cy="369332"/>
          </a:xfrm>
          <a:prstGeom prst="rect">
            <a:avLst/>
          </a:prstGeom>
          <a:noFill/>
        </p:spPr>
        <p:txBody>
          <a:bodyPr wrap="square" rtlCol="0">
            <a:spAutoFit/>
          </a:bodyPr>
          <a:lstStyle/>
          <a:p>
            <a:pPr algn="l"/>
            <a:r>
              <a:rPr lang="sv-SE">
                <a:solidFill>
                  <a:schemeClr val="bg1"/>
                </a:solidFill>
                <a:latin typeface="Bitter Light" pitchFamily="2" charset="0"/>
              </a:rPr>
              <a:t>No </a:t>
            </a:r>
            <a:r>
              <a:rPr lang="en-GB" noProof="0">
                <a:solidFill>
                  <a:schemeClr val="bg1"/>
                </a:solidFill>
                <a:latin typeface="Bitter Light" pitchFamily="2" charset="0"/>
              </a:rPr>
              <a:t>nonsense</a:t>
            </a:r>
            <a:r>
              <a:rPr lang="sv-SE">
                <a:solidFill>
                  <a:schemeClr val="bg1"/>
                </a:solidFill>
                <a:latin typeface="Bitter Light" pitchFamily="2" charset="0"/>
              </a:rPr>
              <a:t> </a:t>
            </a:r>
            <a:r>
              <a:rPr lang="en-GB" noProof="0">
                <a:solidFill>
                  <a:schemeClr val="bg1"/>
                </a:solidFill>
                <a:latin typeface="Bitter Light" pitchFamily="2" charset="0"/>
              </a:rPr>
              <a:t>security</a:t>
            </a:r>
            <a:endParaRPr lang="sv-SE" dirty="0">
              <a:solidFill>
                <a:schemeClr val="bg1"/>
              </a:solidFill>
              <a:latin typeface="Bitter Light" pitchFamily="2" charset="0"/>
            </a:endParaRPr>
          </a:p>
        </p:txBody>
      </p:sp>
      <p:pic>
        <p:nvPicPr>
          <p:cNvPr id="4" name="Bildobjekt 4">
            <a:extLst>
              <a:ext uri="{FF2B5EF4-FFF2-40B4-BE49-F238E27FC236}">
                <a16:creationId xmlns:a16="http://schemas.microsoft.com/office/drawing/2014/main" id="{A67087CF-5941-EACA-04F8-ED4603B4F745}"/>
              </a:ext>
            </a:extLst>
          </p:cNvPr>
          <p:cNvPicPr>
            <a:picLocks noChangeAspect="1"/>
          </p:cNvPicPr>
          <p:nvPr/>
        </p:nvPicPr>
        <p:blipFill>
          <a:blip r:embed="rId6">
            <a:alphaModFix/>
            <a:extLst>
              <a:ext uri="{28A0092B-C50C-407E-A947-70E740481C1C}">
                <a14:useLocalDpi xmlns:a14="http://schemas.microsoft.com/office/drawing/2010/main" val="0"/>
              </a:ext>
            </a:extLst>
          </a:blip>
          <a:stretch>
            <a:fillRect/>
          </a:stretch>
        </p:blipFill>
        <p:spPr>
          <a:xfrm>
            <a:off x="9764750" y="5913697"/>
            <a:ext cx="1323963" cy="383648"/>
          </a:xfrm>
          <a:prstGeom prst="rect">
            <a:avLst/>
          </a:prstGeom>
        </p:spPr>
      </p:pic>
    </p:spTree>
    <p:extLst>
      <p:ext uri="{BB962C8B-B14F-4D97-AF65-F5344CB8AC3E}">
        <p14:creationId xmlns:p14="http://schemas.microsoft.com/office/powerpoint/2010/main" val="1303452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4EC5E9-35F1-A84C-62D7-C588DB59D0A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E1A9338-60A2-3465-AE6A-9FDBB483878C}"/>
              </a:ext>
            </a:extLst>
          </p:cNvPr>
          <p:cNvPicPr>
            <a:picLocks noChangeAspect="1"/>
          </p:cNvPicPr>
          <p:nvPr/>
        </p:nvPicPr>
        <p:blipFill>
          <a:blip r:embed="rId3">
            <a:extLst>
              <a:ext uri="{28A0092B-C50C-407E-A947-70E740481C1C}">
                <a14:useLocalDpi xmlns:a14="http://schemas.microsoft.com/office/drawing/2010/main" val="0"/>
              </a:ext>
            </a:extLst>
          </a:blip>
          <a:srcRect l="58806"/>
          <a:stretch>
            <a:fillRect/>
          </a:stretch>
        </p:blipFill>
        <p:spPr>
          <a:xfrm>
            <a:off x="8211845" y="0"/>
            <a:ext cx="3980154" cy="6858000"/>
          </a:xfrm>
          <a:prstGeom prst="rect">
            <a:avLst/>
          </a:prstGeom>
        </p:spPr>
      </p:pic>
      <p:sp>
        <p:nvSpPr>
          <p:cNvPr id="2" name="Title 1">
            <a:extLst>
              <a:ext uri="{FF2B5EF4-FFF2-40B4-BE49-F238E27FC236}">
                <a16:creationId xmlns:a16="http://schemas.microsoft.com/office/drawing/2014/main" id="{D73B255B-1F0D-4963-5D1B-FD712657BC4B}"/>
              </a:ext>
            </a:extLst>
          </p:cNvPr>
          <p:cNvSpPr>
            <a:spLocks noGrp="1"/>
          </p:cNvSpPr>
          <p:nvPr>
            <p:ph type="title"/>
          </p:nvPr>
        </p:nvSpPr>
        <p:spPr>
          <a:xfrm>
            <a:off x="403194" y="433054"/>
            <a:ext cx="7551198" cy="960740"/>
          </a:xfrm>
        </p:spPr>
        <p:txBody>
          <a:bodyPr>
            <a:normAutofit/>
          </a:bodyPr>
          <a:lstStyle/>
          <a:p>
            <a:r>
              <a:rPr lang="en-GB" sz="4000" dirty="0">
                <a:latin typeface="Arial" panose="020B0604020202020204" pitchFamily="34" charset="0"/>
                <a:cs typeface="Arial" panose="020B0604020202020204" pitchFamily="34" charset="0"/>
              </a:rPr>
              <a:t>Critical Issues</a:t>
            </a:r>
          </a:p>
        </p:txBody>
      </p:sp>
      <p:sp>
        <p:nvSpPr>
          <p:cNvPr id="30" name="Content Placeholder 2">
            <a:extLst>
              <a:ext uri="{FF2B5EF4-FFF2-40B4-BE49-F238E27FC236}">
                <a16:creationId xmlns:a16="http://schemas.microsoft.com/office/drawing/2014/main" id="{3D06C40C-C455-BE7F-E7C9-81C1D4BEE664}"/>
              </a:ext>
            </a:extLst>
          </p:cNvPr>
          <p:cNvSpPr>
            <a:spLocks noGrp="1"/>
          </p:cNvSpPr>
          <p:nvPr>
            <p:ph idx="1"/>
          </p:nvPr>
        </p:nvSpPr>
        <p:spPr>
          <a:xfrm>
            <a:off x="399099" y="1539322"/>
            <a:ext cx="7652948" cy="4758023"/>
          </a:xfrm>
        </p:spPr>
        <p:txBody>
          <a:bodyPr>
            <a:normAutofit/>
          </a:bodyPr>
          <a:lstStyle/>
          <a:p>
            <a:r>
              <a:rPr lang="en-GB" sz="2400" dirty="0">
                <a:latin typeface="Arial" panose="020B0604020202020204" pitchFamily="34" charset="0"/>
                <a:cs typeface="Arial" panose="020B0604020202020204" pitchFamily="34" charset="0"/>
              </a:rPr>
              <a:t>Documentation</a:t>
            </a:r>
          </a:p>
          <a:p>
            <a:pPr lvl="1"/>
            <a:r>
              <a:rPr lang="en-GB" sz="2000" dirty="0">
                <a:latin typeface="Arial" panose="020B0604020202020204" pitchFamily="34" charset="0"/>
                <a:cs typeface="Arial" panose="020B0604020202020204" pitchFamily="34" charset="0"/>
              </a:rPr>
              <a:t>Risk assessment (Annex I, Part I)</a:t>
            </a:r>
          </a:p>
          <a:p>
            <a:pPr lvl="1"/>
            <a:r>
              <a:rPr lang="en-GB" sz="2000" dirty="0">
                <a:latin typeface="Arial" panose="020B0604020202020204" pitchFamily="34" charset="0"/>
                <a:cs typeface="Arial" panose="020B0604020202020204" pitchFamily="34" charset="0"/>
              </a:rPr>
              <a:t>SBOM (Annex I, Part II)</a:t>
            </a:r>
          </a:p>
          <a:p>
            <a:pPr lvl="1"/>
            <a:r>
              <a:rPr lang="en-GB" sz="2000" dirty="0">
                <a:latin typeface="Arial" panose="020B0604020202020204" pitchFamily="34" charset="0"/>
                <a:cs typeface="Arial" panose="020B0604020202020204" pitchFamily="34" charset="0"/>
              </a:rPr>
              <a:t>Information &amp; instructions to the user (Annex II)</a:t>
            </a:r>
          </a:p>
          <a:p>
            <a:pPr lvl="1"/>
            <a:r>
              <a:rPr lang="en-GB" sz="2000" dirty="0">
                <a:latin typeface="Arial" panose="020B0604020202020204" pitchFamily="34" charset="0"/>
                <a:cs typeface="Arial" panose="020B0604020202020204" pitchFamily="34" charset="0"/>
              </a:rPr>
              <a:t>Conformity declarations (Annex V &amp; VI)</a:t>
            </a:r>
          </a:p>
          <a:p>
            <a:pPr lvl="1"/>
            <a:r>
              <a:rPr lang="en-GB" sz="2000" dirty="0">
                <a:latin typeface="Arial" panose="020B0604020202020204" pitchFamily="34" charset="0"/>
                <a:cs typeface="Arial" panose="020B0604020202020204" pitchFamily="34" charset="0"/>
              </a:rPr>
              <a:t>Technical documentation (Annex VII)</a:t>
            </a:r>
          </a:p>
          <a:p>
            <a:pPr lvl="1"/>
            <a:endParaRPr lang="en-GB" sz="20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Conformity Assessment procedures (Annex VIII)</a:t>
            </a:r>
          </a:p>
          <a:p>
            <a:pPr lvl="1"/>
            <a:r>
              <a:rPr lang="en-GB" sz="2000" dirty="0">
                <a:latin typeface="Arial" panose="020B0604020202020204" pitchFamily="34" charset="0"/>
                <a:cs typeface="Arial" panose="020B0604020202020204" pitchFamily="34" charset="0"/>
              </a:rPr>
              <a:t>Self-assessed (Module A)</a:t>
            </a:r>
          </a:p>
          <a:p>
            <a:pPr lvl="1"/>
            <a:r>
              <a:rPr lang="en-GB" sz="2000" dirty="0">
                <a:latin typeface="Arial" panose="020B0604020202020204" pitchFamily="34" charset="0"/>
                <a:cs typeface="Arial" panose="020B0604020202020204" pitchFamily="34" charset="0"/>
              </a:rPr>
              <a:t>Assessment by notified body (Module B)</a:t>
            </a:r>
          </a:p>
          <a:p>
            <a:pPr lvl="1"/>
            <a:r>
              <a:rPr lang="en-GB" sz="2000" dirty="0">
                <a:latin typeface="Arial" panose="020B0604020202020204" pitchFamily="34" charset="0"/>
                <a:cs typeface="Arial" panose="020B0604020202020204" pitchFamily="34" charset="0"/>
              </a:rPr>
              <a:t>Internal production control (Module C)</a:t>
            </a:r>
          </a:p>
          <a:p>
            <a:pPr lvl="1"/>
            <a:r>
              <a:rPr lang="en-GB" sz="2000" dirty="0">
                <a:latin typeface="Arial" panose="020B0604020202020204" pitchFamily="34" charset="0"/>
                <a:cs typeface="Arial" panose="020B0604020202020204" pitchFamily="34" charset="0"/>
              </a:rPr>
              <a:t>Full quality assurance (Module H)</a:t>
            </a:r>
          </a:p>
          <a:p>
            <a:pPr lvl="1"/>
            <a:endParaRPr lang="en-GB" sz="2000" dirty="0">
              <a:latin typeface="Arial" panose="020B0604020202020204" pitchFamily="34" charset="0"/>
              <a:cs typeface="Arial" panose="020B0604020202020204" pitchFamily="34" charset="0"/>
            </a:endParaRPr>
          </a:p>
          <a:p>
            <a:pPr lvl="1"/>
            <a:endParaRPr lang="en-GB" sz="2000" dirty="0">
              <a:latin typeface="Arial" panose="020B0604020202020204" pitchFamily="34" charset="0"/>
              <a:cs typeface="Arial" panose="020B0604020202020204" pitchFamily="34" charset="0"/>
            </a:endParaRPr>
          </a:p>
          <a:p>
            <a:pPr lvl="1"/>
            <a:endParaRPr lang="en-GB" sz="2000" dirty="0">
              <a:latin typeface="Arial" panose="020B0604020202020204" pitchFamily="34" charset="0"/>
              <a:cs typeface="Arial" panose="020B0604020202020204" pitchFamily="34" charset="0"/>
            </a:endParaRPr>
          </a:p>
          <a:p>
            <a:pPr marL="0" indent="0">
              <a:buNone/>
            </a:pPr>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pPr marL="0" indent="0">
              <a:buNone/>
            </a:pPr>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p:txBody>
      </p:sp>
      <p:sp>
        <p:nvSpPr>
          <p:cNvPr id="3" name="textruta 3">
            <a:extLst>
              <a:ext uri="{FF2B5EF4-FFF2-40B4-BE49-F238E27FC236}">
                <a16:creationId xmlns:a16="http://schemas.microsoft.com/office/drawing/2014/main" id="{50E4E0CA-9B01-DA75-7DEB-5A8455C1DAB5}"/>
              </a:ext>
            </a:extLst>
          </p:cNvPr>
          <p:cNvSpPr txBox="1"/>
          <p:nvPr/>
        </p:nvSpPr>
        <p:spPr>
          <a:xfrm>
            <a:off x="9426723" y="6297345"/>
            <a:ext cx="2469857" cy="369332"/>
          </a:xfrm>
          <a:prstGeom prst="rect">
            <a:avLst/>
          </a:prstGeom>
          <a:noFill/>
        </p:spPr>
        <p:txBody>
          <a:bodyPr wrap="square" rtlCol="0">
            <a:spAutoFit/>
          </a:bodyPr>
          <a:lstStyle/>
          <a:p>
            <a:pPr algn="l"/>
            <a:r>
              <a:rPr lang="sv-SE">
                <a:solidFill>
                  <a:schemeClr val="bg1"/>
                </a:solidFill>
                <a:latin typeface="Bitter Light" pitchFamily="2" charset="0"/>
              </a:rPr>
              <a:t>No </a:t>
            </a:r>
            <a:r>
              <a:rPr lang="en-GB" noProof="0">
                <a:solidFill>
                  <a:schemeClr val="bg1"/>
                </a:solidFill>
                <a:latin typeface="Bitter Light" pitchFamily="2" charset="0"/>
              </a:rPr>
              <a:t>nonsense</a:t>
            </a:r>
            <a:r>
              <a:rPr lang="sv-SE">
                <a:solidFill>
                  <a:schemeClr val="bg1"/>
                </a:solidFill>
                <a:latin typeface="Bitter Light" pitchFamily="2" charset="0"/>
              </a:rPr>
              <a:t> </a:t>
            </a:r>
            <a:r>
              <a:rPr lang="en-GB" noProof="0">
                <a:solidFill>
                  <a:schemeClr val="bg1"/>
                </a:solidFill>
                <a:latin typeface="Bitter Light" pitchFamily="2" charset="0"/>
              </a:rPr>
              <a:t>security</a:t>
            </a:r>
            <a:endParaRPr lang="sv-SE" dirty="0">
              <a:solidFill>
                <a:schemeClr val="bg1"/>
              </a:solidFill>
              <a:latin typeface="Bitter Light" pitchFamily="2" charset="0"/>
            </a:endParaRPr>
          </a:p>
        </p:txBody>
      </p:sp>
      <p:pic>
        <p:nvPicPr>
          <p:cNvPr id="4" name="Bildobjekt 4">
            <a:extLst>
              <a:ext uri="{FF2B5EF4-FFF2-40B4-BE49-F238E27FC236}">
                <a16:creationId xmlns:a16="http://schemas.microsoft.com/office/drawing/2014/main" id="{6C148222-9A39-7BEC-B911-836FD2D2CC72}"/>
              </a:ext>
            </a:extLst>
          </p:cNvPr>
          <p:cNvPicPr>
            <a:picLocks noChangeAspect="1"/>
          </p:cNvPicPr>
          <p:nvPr/>
        </p:nvPicPr>
        <p:blipFill>
          <a:blip r:embed="rId4">
            <a:alphaModFix/>
            <a:extLst>
              <a:ext uri="{28A0092B-C50C-407E-A947-70E740481C1C}">
                <a14:useLocalDpi xmlns:a14="http://schemas.microsoft.com/office/drawing/2010/main" val="0"/>
              </a:ext>
            </a:extLst>
          </a:blip>
          <a:stretch>
            <a:fillRect/>
          </a:stretch>
        </p:blipFill>
        <p:spPr>
          <a:xfrm>
            <a:off x="9764750" y="5913697"/>
            <a:ext cx="1323963" cy="383648"/>
          </a:xfrm>
          <a:prstGeom prst="rect">
            <a:avLst/>
          </a:prstGeom>
        </p:spPr>
      </p:pic>
    </p:spTree>
    <p:extLst>
      <p:ext uri="{BB962C8B-B14F-4D97-AF65-F5344CB8AC3E}">
        <p14:creationId xmlns:p14="http://schemas.microsoft.com/office/powerpoint/2010/main" val="3792099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BB1FF-B7AC-2872-A31E-86112DF85203}"/>
              </a:ext>
            </a:extLst>
          </p:cNvPr>
          <p:cNvSpPr>
            <a:spLocks noGrp="1"/>
          </p:cNvSpPr>
          <p:nvPr>
            <p:ph type="title"/>
          </p:nvPr>
        </p:nvSpPr>
        <p:spPr>
          <a:xfrm>
            <a:off x="225641" y="169487"/>
            <a:ext cx="10515600" cy="602541"/>
          </a:xfrm>
        </p:spPr>
        <p:txBody>
          <a:bodyPr>
            <a:normAutofit fontScale="90000"/>
          </a:bodyPr>
          <a:lstStyle/>
          <a:p>
            <a:r>
              <a:rPr lang="en-GB" dirty="0"/>
              <a:t>Conformity Assessment Comparison</a:t>
            </a:r>
          </a:p>
        </p:txBody>
      </p:sp>
      <p:graphicFrame>
        <p:nvGraphicFramePr>
          <p:cNvPr id="5" name="Content Placeholder 4">
            <a:extLst>
              <a:ext uri="{FF2B5EF4-FFF2-40B4-BE49-F238E27FC236}">
                <a16:creationId xmlns:a16="http://schemas.microsoft.com/office/drawing/2014/main" id="{B9D8C545-900F-8521-A839-BA79C6DF08D2}"/>
              </a:ext>
            </a:extLst>
          </p:cNvPr>
          <p:cNvGraphicFramePr>
            <a:graphicFrameLocks noGrp="1"/>
          </p:cNvGraphicFramePr>
          <p:nvPr>
            <p:ph idx="1"/>
            <p:extLst>
              <p:ext uri="{D42A27DB-BD31-4B8C-83A1-F6EECF244321}">
                <p14:modId xmlns:p14="http://schemas.microsoft.com/office/powerpoint/2010/main" val="2332108430"/>
              </p:ext>
            </p:extLst>
          </p:nvPr>
        </p:nvGraphicFramePr>
        <p:xfrm>
          <a:off x="346578" y="772028"/>
          <a:ext cx="10945815" cy="5828029"/>
        </p:xfrm>
        <a:graphic>
          <a:graphicData uri="http://schemas.openxmlformats.org/drawingml/2006/table">
            <a:tbl>
              <a:tblPr firstRow="1" firstCol="1" bandRow="1"/>
              <a:tblGrid>
                <a:gridCol w="1920319">
                  <a:extLst>
                    <a:ext uri="{9D8B030D-6E8A-4147-A177-3AD203B41FA5}">
                      <a16:colId xmlns:a16="http://schemas.microsoft.com/office/drawing/2014/main" val="4282917384"/>
                    </a:ext>
                  </a:extLst>
                </a:gridCol>
                <a:gridCol w="2038773">
                  <a:extLst>
                    <a:ext uri="{9D8B030D-6E8A-4147-A177-3AD203B41FA5}">
                      <a16:colId xmlns:a16="http://schemas.microsoft.com/office/drawing/2014/main" val="346177693"/>
                    </a:ext>
                  </a:extLst>
                </a:gridCol>
                <a:gridCol w="2281561">
                  <a:extLst>
                    <a:ext uri="{9D8B030D-6E8A-4147-A177-3AD203B41FA5}">
                      <a16:colId xmlns:a16="http://schemas.microsoft.com/office/drawing/2014/main" val="3709722932"/>
                    </a:ext>
                  </a:extLst>
                </a:gridCol>
                <a:gridCol w="2448788">
                  <a:extLst>
                    <a:ext uri="{9D8B030D-6E8A-4147-A177-3AD203B41FA5}">
                      <a16:colId xmlns:a16="http://schemas.microsoft.com/office/drawing/2014/main" val="1790625524"/>
                    </a:ext>
                  </a:extLst>
                </a:gridCol>
                <a:gridCol w="2256374">
                  <a:extLst>
                    <a:ext uri="{9D8B030D-6E8A-4147-A177-3AD203B41FA5}">
                      <a16:colId xmlns:a16="http://schemas.microsoft.com/office/drawing/2014/main" val="3727124873"/>
                    </a:ext>
                  </a:extLst>
                </a:gridCol>
              </a:tblGrid>
              <a:tr h="416031">
                <a:tc>
                  <a:txBody>
                    <a:bodyPr/>
                    <a:lstStyle/>
                    <a:p>
                      <a:pPr algn="ctr">
                        <a:buNone/>
                      </a:pPr>
                      <a:r>
                        <a:rPr lang="en-GB" sz="1200">
                          <a:effectLst/>
                          <a:latin typeface="Times New Roman" panose="02020603050405020304" pitchFamily="18" charset="0"/>
                          <a:ea typeface="Times New Roman" panose="02020603050405020304" pitchFamily="18" charset="0"/>
                        </a:rPr>
                        <a:t> </a:t>
                      </a: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F4761"/>
                    </a:solidFill>
                  </a:tcPr>
                </a:tc>
                <a:tc>
                  <a:txBody>
                    <a:bodyPr/>
                    <a:lstStyle/>
                    <a:p>
                      <a:pPr algn="ctr">
                        <a:buNone/>
                      </a:pPr>
                      <a:r>
                        <a:rPr lang="en-GB" sz="1200" b="1" dirty="0">
                          <a:solidFill>
                            <a:srgbClr val="FFFFFF"/>
                          </a:solidFill>
                          <a:effectLst/>
                          <a:latin typeface="Arial" panose="020B0604020202020204" pitchFamily="34" charset="0"/>
                          <a:ea typeface="Arial" panose="020B0604020202020204" pitchFamily="34" charset="0"/>
                        </a:rPr>
                        <a:t>Module A </a:t>
                      </a:r>
                    </a:p>
                    <a:p>
                      <a:pPr algn="ctr">
                        <a:buNone/>
                      </a:pPr>
                      <a:r>
                        <a:rPr lang="en-GB" sz="1200" b="1" dirty="0">
                          <a:solidFill>
                            <a:srgbClr val="FFFFFF"/>
                          </a:solidFill>
                          <a:effectLst/>
                          <a:latin typeface="Arial" panose="020B0604020202020204" pitchFamily="34" charset="0"/>
                          <a:ea typeface="Arial" panose="020B0604020202020204" pitchFamily="34" charset="0"/>
                        </a:rPr>
                        <a:t>Internal Control</a:t>
                      </a:r>
                      <a:endParaRPr lang="en-GB" sz="1200" dirty="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F4761"/>
                    </a:solidFill>
                  </a:tcPr>
                </a:tc>
                <a:tc>
                  <a:txBody>
                    <a:bodyPr/>
                    <a:lstStyle/>
                    <a:p>
                      <a:pPr algn="ctr">
                        <a:buNone/>
                      </a:pPr>
                      <a:r>
                        <a:rPr lang="en-GB" sz="1200" b="1" dirty="0">
                          <a:solidFill>
                            <a:srgbClr val="FFFFFF"/>
                          </a:solidFill>
                          <a:effectLst/>
                          <a:latin typeface="Arial" panose="020B0604020202020204" pitchFamily="34" charset="0"/>
                          <a:ea typeface="Arial" panose="020B0604020202020204" pitchFamily="34" charset="0"/>
                        </a:rPr>
                        <a:t>Module B </a:t>
                      </a:r>
                    </a:p>
                    <a:p>
                      <a:pPr algn="ctr">
                        <a:buNone/>
                      </a:pPr>
                      <a:r>
                        <a:rPr lang="en-GB" sz="1200" b="1" dirty="0">
                          <a:solidFill>
                            <a:srgbClr val="FFFFFF"/>
                          </a:solidFill>
                          <a:effectLst/>
                          <a:latin typeface="Arial" panose="020B0604020202020204" pitchFamily="34" charset="0"/>
                          <a:ea typeface="Arial" panose="020B0604020202020204" pitchFamily="34" charset="0"/>
                        </a:rPr>
                        <a:t>EU-Type Examination</a:t>
                      </a:r>
                      <a:endParaRPr lang="en-GB" sz="1200" dirty="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F4761"/>
                    </a:solidFill>
                  </a:tcPr>
                </a:tc>
                <a:tc>
                  <a:txBody>
                    <a:bodyPr/>
                    <a:lstStyle/>
                    <a:p>
                      <a:pPr algn="ctr">
                        <a:buNone/>
                      </a:pPr>
                      <a:r>
                        <a:rPr lang="en-GB" sz="1200" b="1" dirty="0">
                          <a:solidFill>
                            <a:srgbClr val="FFFFFF"/>
                          </a:solidFill>
                          <a:effectLst/>
                          <a:latin typeface="Arial" panose="020B0604020202020204" pitchFamily="34" charset="0"/>
                          <a:ea typeface="Arial" panose="020B0604020202020204" pitchFamily="34" charset="0"/>
                        </a:rPr>
                        <a:t>Module C </a:t>
                      </a:r>
                    </a:p>
                    <a:p>
                      <a:pPr algn="ctr">
                        <a:buNone/>
                      </a:pPr>
                      <a:r>
                        <a:rPr lang="en-GB" sz="1200" b="1" dirty="0">
                          <a:solidFill>
                            <a:srgbClr val="FFFFFF"/>
                          </a:solidFill>
                          <a:effectLst/>
                          <a:latin typeface="Arial" panose="020B0604020202020204" pitchFamily="34" charset="0"/>
                          <a:ea typeface="Arial" panose="020B0604020202020204" pitchFamily="34" charset="0"/>
                        </a:rPr>
                        <a:t>Conformity to Type</a:t>
                      </a:r>
                      <a:endParaRPr lang="en-GB" sz="1200" dirty="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F4761"/>
                    </a:solidFill>
                  </a:tcPr>
                </a:tc>
                <a:tc>
                  <a:txBody>
                    <a:bodyPr/>
                    <a:lstStyle/>
                    <a:p>
                      <a:pPr algn="ctr">
                        <a:buNone/>
                      </a:pPr>
                      <a:r>
                        <a:rPr lang="en-GB" sz="1200" b="1" dirty="0">
                          <a:solidFill>
                            <a:srgbClr val="FFFFFF"/>
                          </a:solidFill>
                          <a:effectLst/>
                          <a:latin typeface="Arial" panose="020B0604020202020204" pitchFamily="34" charset="0"/>
                          <a:ea typeface="Arial" panose="020B0604020202020204" pitchFamily="34" charset="0"/>
                        </a:rPr>
                        <a:t>Module H </a:t>
                      </a:r>
                    </a:p>
                    <a:p>
                      <a:pPr algn="ctr">
                        <a:buNone/>
                      </a:pPr>
                      <a:r>
                        <a:rPr lang="en-GB" sz="1200" b="1" dirty="0">
                          <a:solidFill>
                            <a:srgbClr val="FFFFFF"/>
                          </a:solidFill>
                          <a:effectLst/>
                          <a:latin typeface="Arial" panose="020B0604020202020204" pitchFamily="34" charset="0"/>
                          <a:ea typeface="Arial" panose="020B0604020202020204" pitchFamily="34" charset="0"/>
                        </a:rPr>
                        <a:t>Full Quality Assurance</a:t>
                      </a:r>
                      <a:endParaRPr lang="en-GB" sz="1200" dirty="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0F4761"/>
                    </a:solidFill>
                  </a:tcPr>
                </a:tc>
                <a:extLst>
                  <a:ext uri="{0D108BD9-81ED-4DB2-BD59-A6C34878D82A}">
                    <a16:rowId xmlns:a16="http://schemas.microsoft.com/office/drawing/2014/main" val="2496784132"/>
                  </a:ext>
                </a:extLst>
              </a:tr>
              <a:tr h="384828">
                <a:tc>
                  <a:txBody>
                    <a:bodyPr/>
                    <a:lstStyle/>
                    <a:p>
                      <a:pPr>
                        <a:buNone/>
                      </a:pPr>
                      <a:r>
                        <a:rPr lang="en-GB" sz="1100" b="1" dirty="0">
                          <a:solidFill>
                            <a:srgbClr val="404040"/>
                          </a:solidFill>
                          <a:effectLst/>
                          <a:latin typeface="Arial" panose="020B0604020202020204" pitchFamily="34" charset="0"/>
                          <a:ea typeface="Arial" panose="020B0604020202020204" pitchFamily="34" charset="0"/>
                        </a:rPr>
                        <a:t>Used alone or combined?</a:t>
                      </a:r>
                      <a:endParaRPr lang="en-GB" sz="1100" dirty="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Standalone</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Always paired with Module C</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Always follows Module B</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Standalone</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021658890"/>
                  </a:ext>
                </a:extLst>
              </a:tr>
              <a:tr h="384828">
                <a:tc>
                  <a:txBody>
                    <a:bodyPr/>
                    <a:lstStyle/>
                    <a:p>
                      <a:pPr>
                        <a:buNone/>
                      </a:pPr>
                      <a:r>
                        <a:rPr lang="en-GB" sz="1100" b="1" dirty="0">
                          <a:solidFill>
                            <a:srgbClr val="404040"/>
                          </a:solidFill>
                          <a:effectLst/>
                          <a:latin typeface="Arial" panose="020B0604020202020204" pitchFamily="34" charset="0"/>
                          <a:ea typeface="Arial" panose="020B0604020202020204" pitchFamily="34" charset="0"/>
                        </a:rPr>
                        <a:t>Notified body involved?</a:t>
                      </a:r>
                      <a:endParaRPr lang="en-GB" sz="1100" dirty="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AE2D5"/>
                    </a:solidFill>
                  </a:tcPr>
                </a:tc>
                <a:tc>
                  <a:txBody>
                    <a:bodyPr/>
                    <a:lstStyle/>
                    <a:p>
                      <a:pPr>
                        <a:buNone/>
                      </a:pPr>
                      <a:r>
                        <a:rPr lang="en-GB" sz="1100" dirty="0">
                          <a:solidFill>
                            <a:srgbClr val="404040"/>
                          </a:solidFill>
                          <a:effectLst/>
                          <a:latin typeface="Arial" panose="020B0604020202020204" pitchFamily="34" charset="0"/>
                          <a:ea typeface="Arial" panose="020B0604020202020204" pitchFamily="34" charset="0"/>
                        </a:rPr>
                        <a:t>No</a:t>
                      </a:r>
                      <a:endParaRPr lang="en-GB" sz="1100" dirty="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AE2D5"/>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Yes — conducts the examination</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AE2D5"/>
                    </a:solidFill>
                  </a:tcPr>
                </a:tc>
                <a:tc>
                  <a:txBody>
                    <a:bodyPr/>
                    <a:lstStyle/>
                    <a:p>
                      <a:pPr>
                        <a:buNone/>
                      </a:pPr>
                      <a:r>
                        <a:rPr lang="en-GB" sz="1100" dirty="0">
                          <a:solidFill>
                            <a:srgbClr val="404040"/>
                          </a:solidFill>
                          <a:effectLst/>
                          <a:latin typeface="Arial" panose="020B0604020202020204" pitchFamily="34" charset="0"/>
                          <a:ea typeface="Arial" panose="020B0604020202020204" pitchFamily="34" charset="0"/>
                        </a:rPr>
                        <a:t>Indirectly – Module C is where the manufacturer confirms the product matches the design approved by a notifying body under Module B.</a:t>
                      </a:r>
                      <a:endParaRPr lang="en-GB" sz="1100" dirty="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AE2D5"/>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Yes — audits quality system</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AE2D5"/>
                    </a:solidFill>
                  </a:tcPr>
                </a:tc>
                <a:extLst>
                  <a:ext uri="{0D108BD9-81ED-4DB2-BD59-A6C34878D82A}">
                    <a16:rowId xmlns:a16="http://schemas.microsoft.com/office/drawing/2014/main" val="1004244640"/>
                  </a:ext>
                </a:extLst>
              </a:tr>
              <a:tr h="806059">
                <a:tc>
                  <a:txBody>
                    <a:bodyPr/>
                    <a:lstStyle/>
                    <a:p>
                      <a:pPr>
                        <a:buNone/>
                      </a:pPr>
                      <a:r>
                        <a:rPr lang="en-GB" sz="1100" b="1">
                          <a:solidFill>
                            <a:srgbClr val="404040"/>
                          </a:solidFill>
                          <a:effectLst/>
                          <a:latin typeface="Arial" panose="020B0604020202020204" pitchFamily="34" charset="0"/>
                          <a:ea typeface="Arial" panose="020B0604020202020204" pitchFamily="34" charset="0"/>
                        </a:rPr>
                        <a:t>What notified body does</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tc>
                  <a:txBody>
                    <a:bodyPr/>
                    <a:lstStyle/>
                    <a:p>
                      <a:pPr>
                        <a:buNone/>
                      </a:pPr>
                      <a:r>
                        <a:rPr lang="en-GB" sz="1100" dirty="0">
                          <a:solidFill>
                            <a:srgbClr val="404040"/>
                          </a:solidFill>
                          <a:effectLst/>
                          <a:latin typeface="Arial" panose="020B0604020202020204" pitchFamily="34" charset="0"/>
                          <a:ea typeface="Arial" panose="020B0604020202020204" pitchFamily="34" charset="0"/>
                        </a:rPr>
                        <a:t>—</a:t>
                      </a:r>
                      <a:endParaRPr lang="en-GB" sz="1100" dirty="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Examines technical design and vulnerability handling processes; tests specimens; issues EU-type examination certificate</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Assesses and approves the manufacturer's quality management system (QMS); conducts periodic surveillance audits</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854763192"/>
                  </a:ext>
                </a:extLst>
              </a:tr>
              <a:tr h="525238">
                <a:tc>
                  <a:txBody>
                    <a:bodyPr/>
                    <a:lstStyle/>
                    <a:p>
                      <a:pPr>
                        <a:buNone/>
                      </a:pPr>
                      <a:r>
                        <a:rPr lang="en-GB" sz="1100" b="1">
                          <a:solidFill>
                            <a:srgbClr val="404040"/>
                          </a:solidFill>
                          <a:effectLst/>
                          <a:latin typeface="Arial" panose="020B0604020202020204" pitchFamily="34" charset="0"/>
                          <a:ea typeface="Arial" panose="020B0604020202020204" pitchFamily="34" charset="0"/>
                        </a:rPr>
                        <a:t>What manufacturer declares against</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AE2D5"/>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Own technical documentation and Annex I requirements directly</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AE2D5"/>
                    </a:solidFill>
                  </a:tcPr>
                </a:tc>
                <a:tc>
                  <a:txBody>
                    <a:bodyPr/>
                    <a:lstStyle/>
                    <a:p>
                      <a:pPr>
                        <a:buNone/>
                      </a:pPr>
                      <a:r>
                        <a:rPr lang="en-GB" sz="1100" dirty="0">
                          <a:solidFill>
                            <a:srgbClr val="404040"/>
                          </a:solidFill>
                          <a:effectLst/>
                          <a:latin typeface="Arial" panose="020B0604020202020204" pitchFamily="34" charset="0"/>
                          <a:ea typeface="Arial" panose="020B0604020202020204" pitchFamily="34" charset="0"/>
                        </a:rPr>
                        <a:t>N/A — output is a certificate, not a declaration</a:t>
                      </a:r>
                      <a:endParaRPr lang="en-GB" sz="1100" dirty="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AE2D5"/>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The EU-type examination certificate issued under Module B</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AE2D5"/>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Their approved QMS and Annex I requirements</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AE2D5"/>
                    </a:solidFill>
                  </a:tcPr>
                </a:tc>
                <a:extLst>
                  <a:ext uri="{0D108BD9-81ED-4DB2-BD59-A6C34878D82A}">
                    <a16:rowId xmlns:a16="http://schemas.microsoft.com/office/drawing/2014/main" val="565763023"/>
                  </a:ext>
                </a:extLst>
              </a:tr>
              <a:tr h="665649">
                <a:tc>
                  <a:txBody>
                    <a:bodyPr/>
                    <a:lstStyle/>
                    <a:p>
                      <a:pPr>
                        <a:buNone/>
                      </a:pPr>
                      <a:r>
                        <a:rPr lang="en-GB" sz="1100" b="1">
                          <a:solidFill>
                            <a:srgbClr val="404040"/>
                          </a:solidFill>
                          <a:effectLst/>
                          <a:latin typeface="Arial" panose="020B0604020202020204" pitchFamily="34" charset="0"/>
                          <a:ea typeface="Arial" panose="020B0604020202020204" pitchFamily="34" charset="0"/>
                        </a:rPr>
                        <a:t>Scope of manufacturer's internal work</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Full: design, development, production, vulnerability handling</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Submits technical documentation and specimens to notified body</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tc>
                  <a:txBody>
                    <a:bodyPr/>
                    <a:lstStyle/>
                    <a:p>
                      <a:pPr>
                        <a:buNone/>
                      </a:pPr>
                      <a:r>
                        <a:rPr lang="en-GB" sz="1100" dirty="0">
                          <a:solidFill>
                            <a:srgbClr val="404040"/>
                          </a:solidFill>
                          <a:effectLst/>
                          <a:latin typeface="Arial" panose="020B0604020202020204" pitchFamily="34" charset="0"/>
                          <a:ea typeface="Arial" panose="020B0604020202020204" pitchFamily="34" charset="0"/>
                        </a:rPr>
                        <a:t>Production only — ensures each unit matches the certified type</a:t>
                      </a:r>
                      <a:endParaRPr lang="en-GB" sz="1100" dirty="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Design, development, production and vulnerability handling — all governed by the approved QMS</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3082889211"/>
                  </a:ext>
                </a:extLst>
              </a:tr>
              <a:tr h="384828">
                <a:tc>
                  <a:txBody>
                    <a:bodyPr/>
                    <a:lstStyle/>
                    <a:p>
                      <a:pPr>
                        <a:buNone/>
                      </a:pPr>
                      <a:r>
                        <a:rPr lang="en-GB" sz="1100" b="1">
                          <a:solidFill>
                            <a:srgbClr val="404040"/>
                          </a:solidFill>
                          <a:effectLst/>
                          <a:latin typeface="Arial" panose="020B0604020202020204" pitchFamily="34" charset="0"/>
                          <a:ea typeface="Arial" panose="020B0604020202020204" pitchFamily="34" charset="0"/>
                        </a:rPr>
                        <a:t>Ongoing notified body oversight?</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AE2D5"/>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No</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AE2D5"/>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Yes — periodic audits of vulnerability handling processes</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AE2D5"/>
                    </a:solidFill>
                  </a:tcPr>
                </a:tc>
                <a:tc>
                  <a:txBody>
                    <a:bodyPr/>
                    <a:lstStyle/>
                    <a:p>
                      <a:pPr>
                        <a:buNone/>
                      </a:pPr>
                      <a:r>
                        <a:rPr lang="en-GB" sz="1100" dirty="0">
                          <a:solidFill>
                            <a:srgbClr val="404040"/>
                          </a:solidFill>
                          <a:effectLst/>
                          <a:latin typeface="Arial" panose="020B0604020202020204" pitchFamily="34" charset="0"/>
                          <a:ea typeface="Arial" panose="020B0604020202020204" pitchFamily="34" charset="0"/>
                        </a:rPr>
                        <a:t>No</a:t>
                      </a:r>
                      <a:endParaRPr lang="en-GB" sz="1100" dirty="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AE2D5"/>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Yes — periodic surveillance audits of the QMS</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AE2D5"/>
                    </a:solidFill>
                  </a:tcPr>
                </a:tc>
                <a:extLst>
                  <a:ext uri="{0D108BD9-81ED-4DB2-BD59-A6C34878D82A}">
                    <a16:rowId xmlns:a16="http://schemas.microsoft.com/office/drawing/2014/main" val="2911689202"/>
                  </a:ext>
                </a:extLst>
              </a:tr>
              <a:tr h="525238">
                <a:tc>
                  <a:txBody>
                    <a:bodyPr/>
                    <a:lstStyle/>
                    <a:p>
                      <a:pPr>
                        <a:buNone/>
                      </a:pPr>
                      <a:r>
                        <a:rPr lang="en-GB" sz="1100" b="1">
                          <a:solidFill>
                            <a:srgbClr val="404040"/>
                          </a:solidFill>
                          <a:effectLst/>
                          <a:latin typeface="Arial" panose="020B0604020202020204" pitchFamily="34" charset="0"/>
                          <a:ea typeface="Arial" panose="020B0604020202020204" pitchFamily="34" charset="0"/>
                        </a:rPr>
                        <a:t>CE marking basis</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Manufacturer's own declaration</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tc>
                  <a:txBody>
                    <a:bodyPr/>
                    <a:lstStyle/>
                    <a:p>
                      <a:pPr>
                        <a:buNone/>
                      </a:pPr>
                      <a:r>
                        <a:rPr lang="en-GB" sz="1100" dirty="0">
                          <a:solidFill>
                            <a:srgbClr val="404040"/>
                          </a:solidFill>
                          <a:effectLst/>
                          <a:latin typeface="Arial" panose="020B0604020202020204" pitchFamily="34" charset="0"/>
                          <a:ea typeface="Arial" panose="020B0604020202020204" pitchFamily="34" charset="0"/>
                        </a:rPr>
                        <a:t>Conformity with the EU-type examination certificate</a:t>
                      </a:r>
                      <a:endParaRPr lang="en-GB" sz="1100" dirty="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Notified body identification number appears alongside CE mark</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890161334"/>
                  </a:ext>
                </a:extLst>
              </a:tr>
              <a:tr h="525238">
                <a:tc>
                  <a:txBody>
                    <a:bodyPr/>
                    <a:lstStyle/>
                    <a:p>
                      <a:pPr>
                        <a:buNone/>
                      </a:pPr>
                      <a:r>
                        <a:rPr lang="en-GB" sz="1100" b="1">
                          <a:solidFill>
                            <a:srgbClr val="404040"/>
                          </a:solidFill>
                          <a:effectLst/>
                          <a:latin typeface="Arial" panose="020B0604020202020204" pitchFamily="34" charset="0"/>
                          <a:ea typeface="Arial" panose="020B0604020202020204" pitchFamily="34" charset="0"/>
                        </a:rPr>
                        <a:t>Applicable product tier</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AE2D5"/>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Default products (Annex III/IV only if harmonised standards fully applied)</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AE2D5"/>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Important (Class I without harmonised standards, Class II) and critical products</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AE2D5"/>
                    </a:solidFill>
                  </a:tcPr>
                </a:tc>
                <a:tc>
                  <a:txBody>
                    <a:bodyPr/>
                    <a:lstStyle/>
                    <a:p>
                      <a:pPr>
                        <a:buNone/>
                      </a:pPr>
                      <a:r>
                        <a:rPr lang="en-GB" sz="1100" dirty="0">
                          <a:solidFill>
                            <a:srgbClr val="404040"/>
                          </a:solidFill>
                          <a:effectLst/>
                          <a:latin typeface="Arial" panose="020B0604020202020204" pitchFamily="34" charset="0"/>
                          <a:ea typeface="Arial" panose="020B0604020202020204" pitchFamily="34" charset="0"/>
                        </a:rPr>
                        <a:t>Same as Module B — production-phase complement</a:t>
                      </a:r>
                      <a:endParaRPr lang="en-GB" sz="1100" dirty="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AE2D5"/>
                    </a:solidFill>
                  </a:tcPr>
                </a:tc>
                <a:tc>
                  <a:txBody>
                    <a:bodyPr/>
                    <a:lstStyle/>
                    <a:p>
                      <a:pPr>
                        <a:buNone/>
                      </a:pPr>
                      <a:r>
                        <a:rPr lang="en-GB" sz="1100" dirty="0">
                          <a:solidFill>
                            <a:srgbClr val="404040"/>
                          </a:solidFill>
                          <a:effectLst/>
                          <a:latin typeface="Arial" panose="020B0604020202020204" pitchFamily="34" charset="0"/>
                          <a:ea typeface="Arial" panose="020B0604020202020204" pitchFamily="34" charset="0"/>
                        </a:rPr>
                        <a:t>Important (Class II) and critical products — alternative to B+C</a:t>
                      </a:r>
                      <a:endParaRPr lang="en-GB" sz="1100" dirty="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AE2D5"/>
                    </a:solidFill>
                  </a:tcPr>
                </a:tc>
                <a:extLst>
                  <a:ext uri="{0D108BD9-81ED-4DB2-BD59-A6C34878D82A}">
                    <a16:rowId xmlns:a16="http://schemas.microsoft.com/office/drawing/2014/main" val="435868068"/>
                  </a:ext>
                </a:extLst>
              </a:tr>
              <a:tr h="384828">
                <a:tc>
                  <a:txBody>
                    <a:bodyPr/>
                    <a:lstStyle/>
                    <a:p>
                      <a:pPr>
                        <a:buNone/>
                      </a:pPr>
                      <a:r>
                        <a:rPr lang="en-GB" sz="1100" b="1">
                          <a:solidFill>
                            <a:srgbClr val="404040"/>
                          </a:solidFill>
                          <a:effectLst/>
                          <a:latin typeface="Arial" panose="020B0604020202020204" pitchFamily="34" charset="0"/>
                          <a:ea typeface="Arial" panose="020B0604020202020204" pitchFamily="34" charset="0"/>
                        </a:rPr>
                        <a:t>Documentation retention</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10 years or support period</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10 years or support period (both notified body and manufacturer)</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tc>
                  <a:txBody>
                    <a:bodyPr/>
                    <a:lstStyle/>
                    <a:p>
                      <a:pPr>
                        <a:buNone/>
                      </a:pPr>
                      <a:r>
                        <a:rPr lang="en-GB" sz="1100">
                          <a:solidFill>
                            <a:srgbClr val="404040"/>
                          </a:solidFill>
                          <a:effectLst/>
                          <a:latin typeface="Arial" panose="020B0604020202020204" pitchFamily="34" charset="0"/>
                          <a:ea typeface="Arial" panose="020B0604020202020204" pitchFamily="34" charset="0"/>
                        </a:rPr>
                        <a:t>10 years or support period</a:t>
                      </a:r>
                      <a:endParaRPr lang="en-GB" sz="110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tc>
                  <a:txBody>
                    <a:bodyPr/>
                    <a:lstStyle/>
                    <a:p>
                      <a:pPr>
                        <a:buNone/>
                      </a:pPr>
                      <a:r>
                        <a:rPr lang="en-GB" sz="1100" dirty="0">
                          <a:solidFill>
                            <a:srgbClr val="404040"/>
                          </a:solidFill>
                          <a:effectLst/>
                          <a:latin typeface="Arial" panose="020B0604020202020204" pitchFamily="34" charset="0"/>
                          <a:ea typeface="Arial" panose="020B0604020202020204" pitchFamily="34" charset="0"/>
                        </a:rPr>
                        <a:t>10 years or support period</a:t>
                      </a:r>
                      <a:endParaRPr lang="en-GB" sz="1100" dirty="0">
                        <a:effectLst/>
                        <a:latin typeface="Times New Roman" panose="02020603050405020304" pitchFamily="18" charset="0"/>
                        <a:ea typeface="Times New Roman" panose="02020603050405020304" pitchFamily="18" charset="0"/>
                      </a:endParaRPr>
                    </a:p>
                  </a:txBody>
                  <a:tcPr marL="67848" marR="67848" marT="45232" marB="45232"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3735500936"/>
                  </a:ext>
                </a:extLst>
              </a:tr>
            </a:tbl>
          </a:graphicData>
        </a:graphic>
      </p:graphicFrame>
    </p:spTree>
    <p:extLst>
      <p:ext uri="{BB962C8B-B14F-4D97-AF65-F5344CB8AC3E}">
        <p14:creationId xmlns:p14="http://schemas.microsoft.com/office/powerpoint/2010/main" val="50949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1AE7B-44EF-4451-B866-249AEA970A7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8C36C0A-C325-A52F-9A90-C5F85C185084}"/>
              </a:ext>
            </a:extLst>
          </p:cNvPr>
          <p:cNvPicPr>
            <a:picLocks noChangeAspect="1"/>
          </p:cNvPicPr>
          <p:nvPr/>
        </p:nvPicPr>
        <p:blipFill>
          <a:blip r:embed="rId3">
            <a:extLst>
              <a:ext uri="{28A0092B-C50C-407E-A947-70E740481C1C}">
                <a14:useLocalDpi xmlns:a14="http://schemas.microsoft.com/office/drawing/2010/main" val="0"/>
              </a:ext>
            </a:extLst>
          </a:blip>
          <a:srcRect l="58806"/>
          <a:stretch>
            <a:fillRect/>
          </a:stretch>
        </p:blipFill>
        <p:spPr>
          <a:xfrm>
            <a:off x="8211845" y="0"/>
            <a:ext cx="3980154" cy="6858000"/>
          </a:xfrm>
          <a:prstGeom prst="rect">
            <a:avLst/>
          </a:prstGeom>
        </p:spPr>
      </p:pic>
      <p:sp>
        <p:nvSpPr>
          <p:cNvPr id="2" name="Title 1">
            <a:extLst>
              <a:ext uri="{FF2B5EF4-FFF2-40B4-BE49-F238E27FC236}">
                <a16:creationId xmlns:a16="http://schemas.microsoft.com/office/drawing/2014/main" id="{2E103EB6-545D-3690-D9D7-4E60FA4BF04C}"/>
              </a:ext>
            </a:extLst>
          </p:cNvPr>
          <p:cNvSpPr>
            <a:spLocks noGrp="1"/>
          </p:cNvSpPr>
          <p:nvPr>
            <p:ph type="title"/>
          </p:nvPr>
        </p:nvSpPr>
        <p:spPr>
          <a:xfrm>
            <a:off x="403194" y="433054"/>
            <a:ext cx="7551198" cy="960740"/>
          </a:xfrm>
        </p:spPr>
        <p:txBody>
          <a:bodyPr>
            <a:normAutofit/>
          </a:bodyPr>
          <a:lstStyle/>
          <a:p>
            <a:r>
              <a:rPr lang="en-GB" sz="4000">
                <a:latin typeface="Arial" panose="020B0604020202020204" pitchFamily="34" charset="0"/>
                <a:cs typeface="Arial" panose="020B0604020202020204" pitchFamily="34" charset="0"/>
              </a:rPr>
              <a:t>Summary</a:t>
            </a:r>
            <a:endParaRPr lang="en-GB" sz="4000" dirty="0">
              <a:latin typeface="Arial" panose="020B0604020202020204" pitchFamily="34" charset="0"/>
              <a:cs typeface="Arial" panose="020B0604020202020204" pitchFamily="34" charset="0"/>
            </a:endParaRPr>
          </a:p>
        </p:txBody>
      </p:sp>
      <p:sp>
        <p:nvSpPr>
          <p:cNvPr id="30" name="Content Placeholder 2">
            <a:extLst>
              <a:ext uri="{FF2B5EF4-FFF2-40B4-BE49-F238E27FC236}">
                <a16:creationId xmlns:a16="http://schemas.microsoft.com/office/drawing/2014/main" id="{32457A9E-4AF8-2095-BFD2-227607DC4654}"/>
              </a:ext>
            </a:extLst>
          </p:cNvPr>
          <p:cNvSpPr>
            <a:spLocks noGrp="1"/>
          </p:cNvSpPr>
          <p:nvPr>
            <p:ph idx="1"/>
          </p:nvPr>
        </p:nvSpPr>
        <p:spPr>
          <a:xfrm>
            <a:off x="399099" y="1539322"/>
            <a:ext cx="7652948" cy="4758023"/>
          </a:xfrm>
        </p:spPr>
        <p:txBody>
          <a:bodyPr>
            <a:normAutofit/>
          </a:bodyPr>
          <a:lstStyle/>
          <a:p>
            <a:r>
              <a:rPr lang="en-GB" sz="2400">
                <a:latin typeface="Arial" panose="020B0604020202020204" pitchFamily="34" charset="0"/>
                <a:cs typeface="Arial" panose="020B0604020202020204" pitchFamily="34" charset="0"/>
              </a:rPr>
              <a:t>Understand your requirements</a:t>
            </a:r>
          </a:p>
          <a:p>
            <a:r>
              <a:rPr lang="en-GB" sz="2400">
                <a:latin typeface="Arial" panose="020B0604020202020204" pitchFamily="34" charset="0"/>
                <a:cs typeface="Arial" panose="020B0604020202020204" pitchFamily="34" charset="0"/>
              </a:rPr>
              <a:t>Conduct a gap analysis</a:t>
            </a:r>
          </a:p>
          <a:p>
            <a:r>
              <a:rPr lang="en-GB" sz="2400">
                <a:latin typeface="Arial" panose="020B0604020202020204" pitchFamily="34" charset="0"/>
                <a:cs typeface="Arial" panose="020B0604020202020204" pitchFamily="34" charset="0"/>
              </a:rPr>
              <a:t>Determine your security and risk management approach</a:t>
            </a:r>
          </a:p>
          <a:p>
            <a:r>
              <a:rPr lang="en-GB" sz="2400">
                <a:latin typeface="Arial" panose="020B0604020202020204" pitchFamily="34" charset="0"/>
                <a:cs typeface="Arial" panose="020B0604020202020204" pitchFamily="34" charset="0"/>
              </a:rPr>
              <a:t>Create a roadmap for prioritised risks and measures that need time to develop &amp; implement</a:t>
            </a:r>
          </a:p>
          <a:p>
            <a:r>
              <a:rPr lang="en-GB" sz="2400">
                <a:latin typeface="Arial" panose="020B0604020202020204" pitchFamily="34" charset="0"/>
                <a:cs typeface="Arial" panose="020B0604020202020204" pitchFamily="34" charset="0"/>
              </a:rPr>
              <a:t>Monitor the progress and aim for continuous improvement</a:t>
            </a:r>
          </a:p>
          <a:p>
            <a:pPr marL="0" indent="0">
              <a:buNone/>
            </a:pPr>
            <a:endParaRPr lang="en-GB" sz="2000" dirty="0">
              <a:latin typeface="Arial" panose="020B0604020202020204" pitchFamily="34" charset="0"/>
              <a:cs typeface="Arial" panose="020B0604020202020204" pitchFamily="34" charset="0"/>
            </a:endParaRPr>
          </a:p>
          <a:p>
            <a:pPr lvl="1"/>
            <a:endParaRPr lang="en-GB" sz="2000" dirty="0">
              <a:latin typeface="Arial" panose="020B0604020202020204" pitchFamily="34" charset="0"/>
              <a:cs typeface="Arial" panose="020B0604020202020204" pitchFamily="34" charset="0"/>
            </a:endParaRPr>
          </a:p>
          <a:p>
            <a:pPr lvl="1"/>
            <a:endParaRPr lang="en-GB" sz="2000" dirty="0">
              <a:latin typeface="Arial" panose="020B0604020202020204" pitchFamily="34" charset="0"/>
              <a:cs typeface="Arial" panose="020B0604020202020204" pitchFamily="34" charset="0"/>
            </a:endParaRPr>
          </a:p>
          <a:p>
            <a:pPr lvl="1"/>
            <a:endParaRPr lang="en-GB" sz="2000" dirty="0">
              <a:latin typeface="Arial" panose="020B0604020202020204" pitchFamily="34" charset="0"/>
              <a:cs typeface="Arial" panose="020B0604020202020204" pitchFamily="34" charset="0"/>
            </a:endParaRPr>
          </a:p>
          <a:p>
            <a:pPr marL="0" indent="0">
              <a:buNone/>
            </a:pPr>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pPr marL="0" indent="0">
              <a:buNone/>
            </a:pPr>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p:txBody>
      </p:sp>
      <p:sp>
        <p:nvSpPr>
          <p:cNvPr id="3" name="textruta 3">
            <a:extLst>
              <a:ext uri="{FF2B5EF4-FFF2-40B4-BE49-F238E27FC236}">
                <a16:creationId xmlns:a16="http://schemas.microsoft.com/office/drawing/2014/main" id="{95E69426-4AB2-DF06-F2EC-2595C24CC757}"/>
              </a:ext>
            </a:extLst>
          </p:cNvPr>
          <p:cNvSpPr txBox="1"/>
          <p:nvPr/>
        </p:nvSpPr>
        <p:spPr>
          <a:xfrm>
            <a:off x="9426723" y="6297345"/>
            <a:ext cx="2469857" cy="369332"/>
          </a:xfrm>
          <a:prstGeom prst="rect">
            <a:avLst/>
          </a:prstGeom>
          <a:noFill/>
        </p:spPr>
        <p:txBody>
          <a:bodyPr wrap="square" rtlCol="0">
            <a:spAutoFit/>
          </a:bodyPr>
          <a:lstStyle/>
          <a:p>
            <a:pPr algn="l"/>
            <a:r>
              <a:rPr lang="sv-SE">
                <a:solidFill>
                  <a:schemeClr val="bg1"/>
                </a:solidFill>
                <a:latin typeface="Bitter Light" pitchFamily="2" charset="0"/>
              </a:rPr>
              <a:t>No </a:t>
            </a:r>
            <a:r>
              <a:rPr lang="en-GB" noProof="0">
                <a:solidFill>
                  <a:schemeClr val="bg1"/>
                </a:solidFill>
                <a:latin typeface="Bitter Light" pitchFamily="2" charset="0"/>
              </a:rPr>
              <a:t>nonsense</a:t>
            </a:r>
            <a:r>
              <a:rPr lang="sv-SE">
                <a:solidFill>
                  <a:schemeClr val="bg1"/>
                </a:solidFill>
                <a:latin typeface="Bitter Light" pitchFamily="2" charset="0"/>
              </a:rPr>
              <a:t> </a:t>
            </a:r>
            <a:r>
              <a:rPr lang="en-GB" noProof="0">
                <a:solidFill>
                  <a:schemeClr val="bg1"/>
                </a:solidFill>
                <a:latin typeface="Bitter Light" pitchFamily="2" charset="0"/>
              </a:rPr>
              <a:t>security</a:t>
            </a:r>
            <a:endParaRPr lang="sv-SE" dirty="0">
              <a:solidFill>
                <a:schemeClr val="bg1"/>
              </a:solidFill>
              <a:latin typeface="Bitter Light" pitchFamily="2" charset="0"/>
            </a:endParaRPr>
          </a:p>
        </p:txBody>
      </p:sp>
      <p:pic>
        <p:nvPicPr>
          <p:cNvPr id="4" name="Bildobjekt 4">
            <a:extLst>
              <a:ext uri="{FF2B5EF4-FFF2-40B4-BE49-F238E27FC236}">
                <a16:creationId xmlns:a16="http://schemas.microsoft.com/office/drawing/2014/main" id="{79B9C059-69AA-C1D1-E129-CC26E8F8CA10}"/>
              </a:ext>
            </a:extLst>
          </p:cNvPr>
          <p:cNvPicPr>
            <a:picLocks noChangeAspect="1"/>
          </p:cNvPicPr>
          <p:nvPr/>
        </p:nvPicPr>
        <p:blipFill>
          <a:blip r:embed="rId4">
            <a:alphaModFix/>
            <a:extLst>
              <a:ext uri="{28A0092B-C50C-407E-A947-70E740481C1C}">
                <a14:useLocalDpi xmlns:a14="http://schemas.microsoft.com/office/drawing/2010/main" val="0"/>
              </a:ext>
            </a:extLst>
          </a:blip>
          <a:stretch>
            <a:fillRect/>
          </a:stretch>
        </p:blipFill>
        <p:spPr>
          <a:xfrm>
            <a:off x="9764750" y="5913697"/>
            <a:ext cx="1323963" cy="383648"/>
          </a:xfrm>
          <a:prstGeom prst="rect">
            <a:avLst/>
          </a:prstGeom>
        </p:spPr>
      </p:pic>
    </p:spTree>
    <p:extLst>
      <p:ext uri="{BB962C8B-B14F-4D97-AF65-F5344CB8AC3E}">
        <p14:creationId xmlns:p14="http://schemas.microsoft.com/office/powerpoint/2010/main" val="1352564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71569-CDF8-B1F6-D7E4-529D920F5B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23CB41-558C-33CC-6BFF-3AAFF05F10CA}"/>
              </a:ext>
            </a:extLst>
          </p:cNvPr>
          <p:cNvSpPr>
            <a:spLocks noGrp="1"/>
          </p:cNvSpPr>
          <p:nvPr>
            <p:ph type="title"/>
          </p:nvPr>
        </p:nvSpPr>
        <p:spPr>
          <a:xfrm>
            <a:off x="1067468" y="2756573"/>
            <a:ext cx="5732827" cy="1344855"/>
          </a:xfrm>
        </p:spPr>
        <p:txBody>
          <a:bodyPr>
            <a:normAutofit/>
          </a:bodyPr>
          <a:lstStyle/>
          <a:p>
            <a:r>
              <a:rPr lang="en-GB" sz="5400" dirty="0">
                <a:latin typeface="Arial" panose="020B0604020202020204" pitchFamily="34" charset="0"/>
                <a:cs typeface="Arial" panose="020B0604020202020204" pitchFamily="34" charset="0"/>
              </a:rPr>
              <a:t>Any questions?</a:t>
            </a:r>
          </a:p>
        </p:txBody>
      </p:sp>
      <p:sp>
        <p:nvSpPr>
          <p:cNvPr id="8" name="textruta 3">
            <a:extLst>
              <a:ext uri="{FF2B5EF4-FFF2-40B4-BE49-F238E27FC236}">
                <a16:creationId xmlns:a16="http://schemas.microsoft.com/office/drawing/2014/main" id="{4859A245-3340-0F67-E320-41F734800BF5}"/>
              </a:ext>
            </a:extLst>
          </p:cNvPr>
          <p:cNvSpPr txBox="1"/>
          <p:nvPr/>
        </p:nvSpPr>
        <p:spPr>
          <a:xfrm>
            <a:off x="9426723" y="6297345"/>
            <a:ext cx="2469857" cy="369332"/>
          </a:xfrm>
          <a:prstGeom prst="rect">
            <a:avLst/>
          </a:prstGeom>
          <a:noFill/>
        </p:spPr>
        <p:txBody>
          <a:bodyPr wrap="square" rtlCol="0">
            <a:spAutoFit/>
          </a:bodyPr>
          <a:lstStyle/>
          <a:p>
            <a:pPr algn="l"/>
            <a:r>
              <a:rPr lang="sv-SE" dirty="0">
                <a:solidFill>
                  <a:schemeClr val="bg1"/>
                </a:solidFill>
                <a:latin typeface="Bitter Light" pitchFamily="2" charset="0"/>
              </a:rPr>
              <a:t>No </a:t>
            </a:r>
            <a:r>
              <a:rPr lang="en-GB" noProof="0" dirty="0">
                <a:solidFill>
                  <a:schemeClr val="bg1"/>
                </a:solidFill>
                <a:latin typeface="Bitter Light" pitchFamily="2" charset="0"/>
              </a:rPr>
              <a:t>nonsense</a:t>
            </a:r>
            <a:r>
              <a:rPr lang="sv-SE" dirty="0">
                <a:solidFill>
                  <a:schemeClr val="bg1"/>
                </a:solidFill>
                <a:latin typeface="Bitter Light" pitchFamily="2" charset="0"/>
              </a:rPr>
              <a:t> </a:t>
            </a:r>
            <a:r>
              <a:rPr lang="en-GB" noProof="0" dirty="0">
                <a:solidFill>
                  <a:schemeClr val="bg1"/>
                </a:solidFill>
                <a:latin typeface="Bitter Light" pitchFamily="2" charset="0"/>
              </a:rPr>
              <a:t>security</a:t>
            </a:r>
            <a:endParaRPr lang="sv-SE" dirty="0">
              <a:solidFill>
                <a:schemeClr val="bg1"/>
              </a:solidFill>
              <a:latin typeface="Bitter Light" pitchFamily="2" charset="0"/>
            </a:endParaRPr>
          </a:p>
        </p:txBody>
      </p:sp>
      <p:pic>
        <p:nvPicPr>
          <p:cNvPr id="9" name="Bildobjekt 4">
            <a:extLst>
              <a:ext uri="{FF2B5EF4-FFF2-40B4-BE49-F238E27FC236}">
                <a16:creationId xmlns:a16="http://schemas.microsoft.com/office/drawing/2014/main" id="{F2E3A8B7-0C13-B5CC-7B5C-48C72F20F766}"/>
              </a:ext>
            </a:extLst>
          </p:cNvPr>
          <p:cNvPicPr>
            <a:picLocks noChangeAspect="1"/>
          </p:cNvPicPr>
          <p:nvPr/>
        </p:nvPicPr>
        <p:blipFill>
          <a:blip r:embed="rId2">
            <a:alphaModFix/>
            <a:extLst>
              <a:ext uri="{28A0092B-C50C-407E-A947-70E740481C1C}">
                <a14:useLocalDpi xmlns:a14="http://schemas.microsoft.com/office/drawing/2010/main" val="0"/>
              </a:ext>
            </a:extLst>
          </a:blip>
          <a:stretch>
            <a:fillRect/>
          </a:stretch>
        </p:blipFill>
        <p:spPr>
          <a:xfrm>
            <a:off x="9729239" y="5913697"/>
            <a:ext cx="1323963" cy="383648"/>
          </a:xfrm>
          <a:prstGeom prst="rect">
            <a:avLst/>
          </a:prstGeom>
        </p:spPr>
      </p:pic>
      <p:pic>
        <p:nvPicPr>
          <p:cNvPr id="11" name="Picture 10">
            <a:extLst>
              <a:ext uri="{FF2B5EF4-FFF2-40B4-BE49-F238E27FC236}">
                <a16:creationId xmlns:a16="http://schemas.microsoft.com/office/drawing/2014/main" id="{07B8785E-30CF-2389-0AD4-076444E6B367}"/>
              </a:ext>
            </a:extLst>
          </p:cNvPr>
          <p:cNvPicPr>
            <a:picLocks noChangeAspect="1"/>
          </p:cNvPicPr>
          <p:nvPr/>
        </p:nvPicPr>
        <p:blipFill>
          <a:blip r:embed="rId3">
            <a:extLst>
              <a:ext uri="{28A0092B-C50C-407E-A947-70E740481C1C}">
                <a14:useLocalDpi xmlns:a14="http://schemas.microsoft.com/office/drawing/2010/main" val="0"/>
              </a:ext>
            </a:extLst>
          </a:blip>
          <a:srcRect l="58806"/>
          <a:stretch>
            <a:fillRect/>
          </a:stretch>
        </p:blipFill>
        <p:spPr>
          <a:xfrm>
            <a:off x="8211845" y="0"/>
            <a:ext cx="3980154" cy="6858000"/>
          </a:xfrm>
          <a:prstGeom prst="rect">
            <a:avLst/>
          </a:prstGeom>
        </p:spPr>
      </p:pic>
      <p:sp>
        <p:nvSpPr>
          <p:cNvPr id="13" name="textruta 3">
            <a:extLst>
              <a:ext uri="{FF2B5EF4-FFF2-40B4-BE49-F238E27FC236}">
                <a16:creationId xmlns:a16="http://schemas.microsoft.com/office/drawing/2014/main" id="{21B27D46-6063-7DAF-7EF4-7CCBAE2B857C}"/>
              </a:ext>
            </a:extLst>
          </p:cNvPr>
          <p:cNvSpPr txBox="1"/>
          <p:nvPr/>
        </p:nvSpPr>
        <p:spPr>
          <a:xfrm>
            <a:off x="9390710" y="6307614"/>
            <a:ext cx="2469857" cy="369332"/>
          </a:xfrm>
          <a:prstGeom prst="rect">
            <a:avLst/>
          </a:prstGeom>
          <a:noFill/>
        </p:spPr>
        <p:txBody>
          <a:bodyPr wrap="square" rtlCol="0">
            <a:spAutoFit/>
          </a:bodyPr>
          <a:lstStyle/>
          <a:p>
            <a:pPr algn="l"/>
            <a:r>
              <a:rPr lang="sv-SE" dirty="0">
                <a:solidFill>
                  <a:schemeClr val="bg1"/>
                </a:solidFill>
                <a:latin typeface="Bitter Light" pitchFamily="2" charset="0"/>
              </a:rPr>
              <a:t>No </a:t>
            </a:r>
            <a:r>
              <a:rPr lang="en-GB" noProof="0" dirty="0">
                <a:solidFill>
                  <a:schemeClr val="bg1"/>
                </a:solidFill>
                <a:latin typeface="Bitter Light" pitchFamily="2" charset="0"/>
              </a:rPr>
              <a:t>nonsense</a:t>
            </a:r>
            <a:r>
              <a:rPr lang="sv-SE" dirty="0">
                <a:solidFill>
                  <a:schemeClr val="bg1"/>
                </a:solidFill>
                <a:latin typeface="Bitter Light" pitchFamily="2" charset="0"/>
              </a:rPr>
              <a:t> </a:t>
            </a:r>
            <a:r>
              <a:rPr lang="en-GB" noProof="0" dirty="0">
                <a:solidFill>
                  <a:schemeClr val="bg1"/>
                </a:solidFill>
                <a:latin typeface="Bitter Light" pitchFamily="2" charset="0"/>
              </a:rPr>
              <a:t>security</a:t>
            </a:r>
            <a:endParaRPr lang="sv-SE" dirty="0">
              <a:solidFill>
                <a:schemeClr val="bg1"/>
              </a:solidFill>
              <a:latin typeface="Bitter Light" pitchFamily="2" charset="0"/>
            </a:endParaRPr>
          </a:p>
        </p:txBody>
      </p:sp>
      <p:pic>
        <p:nvPicPr>
          <p:cNvPr id="15" name="Bildobjekt 4">
            <a:extLst>
              <a:ext uri="{FF2B5EF4-FFF2-40B4-BE49-F238E27FC236}">
                <a16:creationId xmlns:a16="http://schemas.microsoft.com/office/drawing/2014/main" id="{A8B88BFF-6DB7-78AF-A79F-FC3D3B7E27CA}"/>
              </a:ext>
            </a:extLst>
          </p:cNvPr>
          <p:cNvPicPr>
            <a:picLocks noChangeAspect="1"/>
          </p:cNvPicPr>
          <p:nvPr/>
        </p:nvPicPr>
        <p:blipFill>
          <a:blip r:embed="rId2">
            <a:alphaModFix/>
            <a:extLst>
              <a:ext uri="{28A0092B-C50C-407E-A947-70E740481C1C}">
                <a14:useLocalDpi xmlns:a14="http://schemas.microsoft.com/office/drawing/2010/main" val="0"/>
              </a:ext>
            </a:extLst>
          </a:blip>
          <a:stretch>
            <a:fillRect/>
          </a:stretch>
        </p:blipFill>
        <p:spPr>
          <a:xfrm>
            <a:off x="9773125" y="5923966"/>
            <a:ext cx="1323963" cy="383648"/>
          </a:xfrm>
          <a:prstGeom prst="rect">
            <a:avLst/>
          </a:prstGeom>
        </p:spPr>
      </p:pic>
    </p:spTree>
    <p:extLst>
      <p:ext uri="{BB962C8B-B14F-4D97-AF65-F5344CB8AC3E}">
        <p14:creationId xmlns:p14="http://schemas.microsoft.com/office/powerpoint/2010/main" val="823774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80DF40B2-80F7-4E71-B46C-284163F365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FAC17B-582F-23B2-00A9-C7F9C0EFEC35}"/>
              </a:ext>
            </a:extLst>
          </p:cNvPr>
          <p:cNvSpPr>
            <a:spLocks noGrp="1"/>
          </p:cNvSpPr>
          <p:nvPr>
            <p:ph type="title"/>
          </p:nvPr>
        </p:nvSpPr>
        <p:spPr>
          <a:xfrm>
            <a:off x="731667" y="102205"/>
            <a:ext cx="3807187" cy="1344855"/>
          </a:xfrm>
        </p:spPr>
        <p:txBody>
          <a:bodyPr>
            <a:normAutofit/>
          </a:bodyPr>
          <a:lstStyle/>
          <a:p>
            <a:r>
              <a:rPr lang="en-GB" sz="5400" dirty="0">
                <a:latin typeface="Arial" panose="020B0604020202020204" pitchFamily="34" charset="0"/>
                <a:cs typeface="Arial" panose="020B0604020202020204" pitchFamily="34" charset="0"/>
              </a:rPr>
              <a:t>Agenda</a:t>
            </a:r>
          </a:p>
        </p:txBody>
      </p:sp>
      <p:sp>
        <p:nvSpPr>
          <p:cNvPr id="30" name="Content Placeholder 2">
            <a:extLst>
              <a:ext uri="{FF2B5EF4-FFF2-40B4-BE49-F238E27FC236}">
                <a16:creationId xmlns:a16="http://schemas.microsoft.com/office/drawing/2014/main" id="{5F73B83F-5669-E258-157B-6137794F6506}"/>
              </a:ext>
            </a:extLst>
          </p:cNvPr>
          <p:cNvSpPr>
            <a:spLocks noGrp="1"/>
          </p:cNvSpPr>
          <p:nvPr>
            <p:ph idx="1"/>
          </p:nvPr>
        </p:nvSpPr>
        <p:spPr>
          <a:xfrm>
            <a:off x="731667" y="1592481"/>
            <a:ext cx="6388222" cy="3673038"/>
          </a:xfrm>
        </p:spPr>
        <p:txBody>
          <a:bodyPr>
            <a:noAutofit/>
          </a:bodyPr>
          <a:lstStyle/>
          <a:p>
            <a:r>
              <a:rPr lang="en-GB" dirty="0">
                <a:latin typeface="Arial" panose="020B0604020202020204" pitchFamily="34" charset="0"/>
                <a:cs typeface="Arial" panose="020B0604020202020204" pitchFamily="34" charset="0"/>
              </a:rPr>
              <a:t>What is required?</a:t>
            </a:r>
          </a:p>
          <a:p>
            <a:pPr marL="0" indent="0">
              <a:buNone/>
            </a:pP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How to start</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Considerations</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Critical issues</a:t>
            </a: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
        <p:nvSpPr>
          <p:cNvPr id="8" name="textruta 3">
            <a:extLst>
              <a:ext uri="{FF2B5EF4-FFF2-40B4-BE49-F238E27FC236}">
                <a16:creationId xmlns:a16="http://schemas.microsoft.com/office/drawing/2014/main" id="{0FAFA585-1A0A-7FEA-4D51-6EEF1C471777}"/>
              </a:ext>
            </a:extLst>
          </p:cNvPr>
          <p:cNvSpPr txBox="1"/>
          <p:nvPr/>
        </p:nvSpPr>
        <p:spPr>
          <a:xfrm>
            <a:off x="9426723" y="6297345"/>
            <a:ext cx="2469857" cy="369332"/>
          </a:xfrm>
          <a:prstGeom prst="rect">
            <a:avLst/>
          </a:prstGeom>
          <a:noFill/>
        </p:spPr>
        <p:txBody>
          <a:bodyPr wrap="square" rtlCol="0">
            <a:spAutoFit/>
          </a:bodyPr>
          <a:lstStyle/>
          <a:p>
            <a:pPr algn="l"/>
            <a:r>
              <a:rPr lang="sv-SE" dirty="0">
                <a:solidFill>
                  <a:schemeClr val="bg1"/>
                </a:solidFill>
                <a:latin typeface="Bitter Light" pitchFamily="2" charset="0"/>
              </a:rPr>
              <a:t>No </a:t>
            </a:r>
            <a:r>
              <a:rPr lang="en-GB" noProof="0" dirty="0">
                <a:solidFill>
                  <a:schemeClr val="bg1"/>
                </a:solidFill>
                <a:latin typeface="Bitter Light" pitchFamily="2" charset="0"/>
              </a:rPr>
              <a:t>nonsense</a:t>
            </a:r>
            <a:r>
              <a:rPr lang="sv-SE" dirty="0">
                <a:solidFill>
                  <a:schemeClr val="bg1"/>
                </a:solidFill>
                <a:latin typeface="Bitter Light" pitchFamily="2" charset="0"/>
              </a:rPr>
              <a:t> </a:t>
            </a:r>
            <a:r>
              <a:rPr lang="en-GB" noProof="0" dirty="0">
                <a:solidFill>
                  <a:schemeClr val="bg1"/>
                </a:solidFill>
                <a:latin typeface="Bitter Light" pitchFamily="2" charset="0"/>
              </a:rPr>
              <a:t>security</a:t>
            </a:r>
            <a:endParaRPr lang="sv-SE" dirty="0">
              <a:solidFill>
                <a:schemeClr val="bg1"/>
              </a:solidFill>
              <a:latin typeface="Bitter Light" pitchFamily="2" charset="0"/>
            </a:endParaRPr>
          </a:p>
        </p:txBody>
      </p:sp>
      <p:pic>
        <p:nvPicPr>
          <p:cNvPr id="9" name="Bildobjekt 4">
            <a:extLst>
              <a:ext uri="{FF2B5EF4-FFF2-40B4-BE49-F238E27FC236}">
                <a16:creationId xmlns:a16="http://schemas.microsoft.com/office/drawing/2014/main" id="{D94BD6DB-5D5C-E382-B284-073C8C703DC2}"/>
              </a:ext>
            </a:extLst>
          </p:cNvPr>
          <p:cNvPicPr>
            <a:picLocks noChangeAspect="1"/>
          </p:cNvPicPr>
          <p:nvPr/>
        </p:nvPicPr>
        <p:blipFill>
          <a:blip r:embed="rId2">
            <a:alphaModFix/>
            <a:extLst>
              <a:ext uri="{28A0092B-C50C-407E-A947-70E740481C1C}">
                <a14:useLocalDpi xmlns:a14="http://schemas.microsoft.com/office/drawing/2010/main" val="0"/>
              </a:ext>
            </a:extLst>
          </a:blip>
          <a:stretch>
            <a:fillRect/>
          </a:stretch>
        </p:blipFill>
        <p:spPr>
          <a:xfrm>
            <a:off x="9729239" y="5913697"/>
            <a:ext cx="1323963" cy="383648"/>
          </a:xfrm>
          <a:prstGeom prst="rect">
            <a:avLst/>
          </a:prstGeom>
        </p:spPr>
      </p:pic>
      <p:pic>
        <p:nvPicPr>
          <p:cNvPr id="11" name="Picture 10">
            <a:extLst>
              <a:ext uri="{FF2B5EF4-FFF2-40B4-BE49-F238E27FC236}">
                <a16:creationId xmlns:a16="http://schemas.microsoft.com/office/drawing/2014/main" id="{9C0285EF-FA18-CFBA-206A-19BD3AEEB291}"/>
              </a:ext>
            </a:extLst>
          </p:cNvPr>
          <p:cNvPicPr>
            <a:picLocks noChangeAspect="1"/>
          </p:cNvPicPr>
          <p:nvPr/>
        </p:nvPicPr>
        <p:blipFill>
          <a:blip r:embed="rId3">
            <a:extLst>
              <a:ext uri="{28A0092B-C50C-407E-A947-70E740481C1C}">
                <a14:useLocalDpi xmlns:a14="http://schemas.microsoft.com/office/drawing/2010/main" val="0"/>
              </a:ext>
            </a:extLst>
          </a:blip>
          <a:srcRect l="58806"/>
          <a:stretch>
            <a:fillRect/>
          </a:stretch>
        </p:blipFill>
        <p:spPr>
          <a:xfrm>
            <a:off x="8211845" y="0"/>
            <a:ext cx="3980154" cy="6858000"/>
          </a:xfrm>
          <a:prstGeom prst="rect">
            <a:avLst/>
          </a:prstGeom>
        </p:spPr>
      </p:pic>
      <p:sp>
        <p:nvSpPr>
          <p:cNvPr id="13" name="textruta 3">
            <a:extLst>
              <a:ext uri="{FF2B5EF4-FFF2-40B4-BE49-F238E27FC236}">
                <a16:creationId xmlns:a16="http://schemas.microsoft.com/office/drawing/2014/main" id="{FBD4065D-E20F-006E-B97C-A723B95E4A07}"/>
              </a:ext>
            </a:extLst>
          </p:cNvPr>
          <p:cNvSpPr txBox="1"/>
          <p:nvPr/>
        </p:nvSpPr>
        <p:spPr>
          <a:xfrm>
            <a:off x="9390710" y="6307614"/>
            <a:ext cx="2469857" cy="369332"/>
          </a:xfrm>
          <a:prstGeom prst="rect">
            <a:avLst/>
          </a:prstGeom>
          <a:noFill/>
        </p:spPr>
        <p:txBody>
          <a:bodyPr wrap="square" rtlCol="0">
            <a:spAutoFit/>
          </a:bodyPr>
          <a:lstStyle/>
          <a:p>
            <a:pPr algn="l"/>
            <a:r>
              <a:rPr lang="sv-SE" dirty="0">
                <a:solidFill>
                  <a:schemeClr val="bg1"/>
                </a:solidFill>
                <a:latin typeface="Bitter Light" pitchFamily="2" charset="0"/>
              </a:rPr>
              <a:t>No </a:t>
            </a:r>
            <a:r>
              <a:rPr lang="en-GB" noProof="0" dirty="0">
                <a:solidFill>
                  <a:schemeClr val="bg1"/>
                </a:solidFill>
                <a:latin typeface="Bitter Light" pitchFamily="2" charset="0"/>
              </a:rPr>
              <a:t>nonsense</a:t>
            </a:r>
            <a:r>
              <a:rPr lang="sv-SE" dirty="0">
                <a:solidFill>
                  <a:schemeClr val="bg1"/>
                </a:solidFill>
                <a:latin typeface="Bitter Light" pitchFamily="2" charset="0"/>
              </a:rPr>
              <a:t> </a:t>
            </a:r>
            <a:r>
              <a:rPr lang="en-GB" noProof="0" dirty="0">
                <a:solidFill>
                  <a:schemeClr val="bg1"/>
                </a:solidFill>
                <a:latin typeface="Bitter Light" pitchFamily="2" charset="0"/>
              </a:rPr>
              <a:t>security</a:t>
            </a:r>
            <a:endParaRPr lang="sv-SE" dirty="0">
              <a:solidFill>
                <a:schemeClr val="bg1"/>
              </a:solidFill>
              <a:latin typeface="Bitter Light" pitchFamily="2" charset="0"/>
            </a:endParaRPr>
          </a:p>
        </p:txBody>
      </p:sp>
      <p:pic>
        <p:nvPicPr>
          <p:cNvPr id="15" name="Bildobjekt 4">
            <a:extLst>
              <a:ext uri="{FF2B5EF4-FFF2-40B4-BE49-F238E27FC236}">
                <a16:creationId xmlns:a16="http://schemas.microsoft.com/office/drawing/2014/main" id="{A07A7B38-A1FE-498E-1788-8853B3AD375B}"/>
              </a:ext>
            </a:extLst>
          </p:cNvPr>
          <p:cNvPicPr>
            <a:picLocks noChangeAspect="1"/>
          </p:cNvPicPr>
          <p:nvPr/>
        </p:nvPicPr>
        <p:blipFill>
          <a:blip r:embed="rId2">
            <a:alphaModFix/>
            <a:extLst>
              <a:ext uri="{28A0092B-C50C-407E-A947-70E740481C1C}">
                <a14:useLocalDpi xmlns:a14="http://schemas.microsoft.com/office/drawing/2010/main" val="0"/>
              </a:ext>
            </a:extLst>
          </a:blip>
          <a:stretch>
            <a:fillRect/>
          </a:stretch>
        </p:blipFill>
        <p:spPr>
          <a:xfrm>
            <a:off x="9773125" y="5923966"/>
            <a:ext cx="1323963" cy="383648"/>
          </a:xfrm>
          <a:prstGeom prst="rect">
            <a:avLst/>
          </a:prstGeom>
        </p:spPr>
      </p:pic>
    </p:spTree>
    <p:extLst>
      <p:ext uri="{BB962C8B-B14F-4D97-AF65-F5344CB8AC3E}">
        <p14:creationId xmlns:p14="http://schemas.microsoft.com/office/powerpoint/2010/main" val="1608356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5E876B-C3AA-3B96-55A2-ABCA6D27FE6D}"/>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A5A10359-2EDC-7648-3A24-BCFD14A92E4C}"/>
              </a:ext>
            </a:extLst>
          </p:cNvPr>
          <p:cNvPicPr>
            <a:picLocks noChangeAspect="1"/>
          </p:cNvPicPr>
          <p:nvPr/>
        </p:nvPicPr>
        <p:blipFill>
          <a:blip r:embed="rId3">
            <a:extLst>
              <a:ext uri="{28A0092B-C50C-407E-A947-70E740481C1C}">
                <a14:useLocalDpi xmlns:a14="http://schemas.microsoft.com/office/drawing/2010/main" val="0"/>
              </a:ext>
            </a:extLst>
          </a:blip>
          <a:srcRect l="58806"/>
          <a:stretch>
            <a:fillRect/>
          </a:stretch>
        </p:blipFill>
        <p:spPr>
          <a:xfrm>
            <a:off x="8211845" y="0"/>
            <a:ext cx="3980154" cy="6858000"/>
          </a:xfrm>
          <a:prstGeom prst="rect">
            <a:avLst/>
          </a:prstGeom>
        </p:spPr>
      </p:pic>
      <p:sp>
        <p:nvSpPr>
          <p:cNvPr id="2" name="Title 1">
            <a:extLst>
              <a:ext uri="{FF2B5EF4-FFF2-40B4-BE49-F238E27FC236}">
                <a16:creationId xmlns:a16="http://schemas.microsoft.com/office/drawing/2014/main" id="{CD275C79-8D17-AC2D-07D3-29B9114E5302}"/>
              </a:ext>
            </a:extLst>
          </p:cNvPr>
          <p:cNvSpPr>
            <a:spLocks noGrp="1"/>
          </p:cNvSpPr>
          <p:nvPr>
            <p:ph type="title"/>
          </p:nvPr>
        </p:nvSpPr>
        <p:spPr>
          <a:xfrm>
            <a:off x="838200" y="539586"/>
            <a:ext cx="4763611" cy="960740"/>
          </a:xfrm>
        </p:spPr>
        <p:txBody>
          <a:bodyPr>
            <a:normAutofit/>
          </a:bodyPr>
          <a:lstStyle/>
          <a:p>
            <a:r>
              <a:rPr lang="en-GB" sz="4000" dirty="0">
                <a:latin typeface="Arial" panose="020B0604020202020204" pitchFamily="34" charset="0"/>
                <a:cs typeface="Arial" panose="020B0604020202020204" pitchFamily="34" charset="0"/>
              </a:rPr>
              <a:t>What is required?</a:t>
            </a:r>
          </a:p>
        </p:txBody>
      </p:sp>
      <p:sp>
        <p:nvSpPr>
          <p:cNvPr id="30" name="Content Placeholder 2">
            <a:extLst>
              <a:ext uri="{FF2B5EF4-FFF2-40B4-BE49-F238E27FC236}">
                <a16:creationId xmlns:a16="http://schemas.microsoft.com/office/drawing/2014/main" id="{5B1DD5C5-E42F-BCAD-6379-1EB5E04AB4F1}"/>
              </a:ext>
            </a:extLst>
          </p:cNvPr>
          <p:cNvSpPr>
            <a:spLocks noGrp="1"/>
          </p:cNvSpPr>
          <p:nvPr>
            <p:ph idx="1"/>
          </p:nvPr>
        </p:nvSpPr>
        <p:spPr>
          <a:xfrm>
            <a:off x="838200" y="1731146"/>
            <a:ext cx="4950041" cy="4374375"/>
          </a:xfrm>
        </p:spPr>
        <p:txBody>
          <a:bodyPr>
            <a:normAutofit/>
          </a:bodyPr>
          <a:lstStyle/>
          <a:p>
            <a:r>
              <a:rPr lang="en-GB" sz="2400" dirty="0">
                <a:latin typeface="Arial" panose="020B0604020202020204" pitchFamily="34" charset="0"/>
                <a:cs typeface="Arial" panose="020B0604020202020204" pitchFamily="34" charset="0"/>
              </a:rPr>
              <a:t>Will depend upon the role:</a:t>
            </a:r>
          </a:p>
          <a:p>
            <a:pPr lvl="1">
              <a:lnSpc>
                <a:spcPct val="100000"/>
              </a:lnSpc>
              <a:spcBef>
                <a:spcPts val="600"/>
              </a:spcBef>
              <a:spcAft>
                <a:spcPts val="600"/>
              </a:spcAft>
            </a:pPr>
            <a:r>
              <a:rPr lang="en-GB" sz="1800" dirty="0">
                <a:latin typeface="Arial" panose="020B0604020202020204" pitchFamily="34" charset="0"/>
                <a:cs typeface="Arial" panose="020B0604020202020204" pitchFamily="34" charset="0"/>
              </a:rPr>
              <a:t>Manufacturer</a:t>
            </a:r>
          </a:p>
          <a:p>
            <a:pPr lvl="1">
              <a:lnSpc>
                <a:spcPct val="100000"/>
              </a:lnSpc>
              <a:spcBef>
                <a:spcPts val="600"/>
              </a:spcBef>
              <a:spcAft>
                <a:spcPts val="600"/>
              </a:spcAft>
            </a:pPr>
            <a:r>
              <a:rPr lang="en-GB" sz="1800" dirty="0">
                <a:latin typeface="Arial" panose="020B0604020202020204" pitchFamily="34" charset="0"/>
                <a:cs typeface="Arial" panose="020B0604020202020204" pitchFamily="34" charset="0"/>
              </a:rPr>
              <a:t>Authorised representative</a:t>
            </a:r>
          </a:p>
          <a:p>
            <a:pPr lvl="1">
              <a:lnSpc>
                <a:spcPct val="100000"/>
              </a:lnSpc>
              <a:spcBef>
                <a:spcPts val="600"/>
              </a:spcBef>
              <a:spcAft>
                <a:spcPts val="600"/>
              </a:spcAft>
            </a:pPr>
            <a:r>
              <a:rPr lang="en-GB" sz="1800" dirty="0">
                <a:latin typeface="Arial" panose="020B0604020202020204" pitchFamily="34" charset="0"/>
                <a:cs typeface="Arial" panose="020B0604020202020204" pitchFamily="34" charset="0"/>
              </a:rPr>
              <a:t>Importer</a:t>
            </a:r>
          </a:p>
          <a:p>
            <a:pPr lvl="1">
              <a:lnSpc>
                <a:spcPct val="100000"/>
              </a:lnSpc>
              <a:spcBef>
                <a:spcPts val="600"/>
              </a:spcBef>
              <a:spcAft>
                <a:spcPts val="600"/>
              </a:spcAft>
            </a:pPr>
            <a:r>
              <a:rPr lang="en-GB" sz="1800" dirty="0">
                <a:latin typeface="Arial" panose="020B0604020202020204" pitchFamily="34" charset="0"/>
                <a:cs typeface="Arial" panose="020B0604020202020204" pitchFamily="34" charset="0"/>
              </a:rPr>
              <a:t>Distributor</a:t>
            </a:r>
          </a:p>
          <a:p>
            <a:pPr lvl="1">
              <a:lnSpc>
                <a:spcPct val="100000"/>
              </a:lnSpc>
              <a:spcBef>
                <a:spcPts val="600"/>
              </a:spcBef>
              <a:spcAft>
                <a:spcPts val="600"/>
              </a:spcAft>
            </a:pPr>
            <a:r>
              <a:rPr lang="en-GB" sz="1800" dirty="0">
                <a:latin typeface="Arial" panose="020B0604020202020204" pitchFamily="34" charset="0"/>
                <a:cs typeface="Arial" panose="020B0604020202020204" pitchFamily="34" charset="0"/>
              </a:rPr>
              <a:t>FOSS steward</a:t>
            </a:r>
          </a:p>
          <a:p>
            <a:pPr>
              <a:lnSpc>
                <a:spcPct val="100000"/>
              </a:lnSpc>
              <a:spcBef>
                <a:spcPts val="600"/>
              </a:spcBef>
            </a:pPr>
            <a:r>
              <a:rPr lang="en-GB" sz="2400" dirty="0">
                <a:latin typeface="Arial" panose="020B0604020202020204" pitchFamily="34" charset="0"/>
                <a:cs typeface="Arial" panose="020B0604020202020204" pitchFamily="34" charset="0"/>
              </a:rPr>
              <a:t>Focus is on manufacturers</a:t>
            </a:r>
          </a:p>
        </p:txBody>
      </p:sp>
      <p:sp>
        <p:nvSpPr>
          <p:cNvPr id="3" name="textruta 3">
            <a:extLst>
              <a:ext uri="{FF2B5EF4-FFF2-40B4-BE49-F238E27FC236}">
                <a16:creationId xmlns:a16="http://schemas.microsoft.com/office/drawing/2014/main" id="{F69907F5-E31C-441F-A57C-27CB5033EC55}"/>
              </a:ext>
            </a:extLst>
          </p:cNvPr>
          <p:cNvSpPr txBox="1"/>
          <p:nvPr/>
        </p:nvSpPr>
        <p:spPr>
          <a:xfrm>
            <a:off x="9426723" y="6297345"/>
            <a:ext cx="2469857" cy="369332"/>
          </a:xfrm>
          <a:prstGeom prst="rect">
            <a:avLst/>
          </a:prstGeom>
          <a:noFill/>
        </p:spPr>
        <p:txBody>
          <a:bodyPr wrap="square" rtlCol="0">
            <a:spAutoFit/>
          </a:bodyPr>
          <a:lstStyle/>
          <a:p>
            <a:pPr algn="l"/>
            <a:r>
              <a:rPr lang="sv-SE">
                <a:solidFill>
                  <a:schemeClr val="bg1"/>
                </a:solidFill>
                <a:latin typeface="Bitter Light" pitchFamily="2" charset="0"/>
              </a:rPr>
              <a:t>No </a:t>
            </a:r>
            <a:r>
              <a:rPr lang="en-GB" noProof="0">
                <a:solidFill>
                  <a:schemeClr val="bg1"/>
                </a:solidFill>
                <a:latin typeface="Bitter Light" pitchFamily="2" charset="0"/>
              </a:rPr>
              <a:t>nonsense</a:t>
            </a:r>
            <a:r>
              <a:rPr lang="sv-SE">
                <a:solidFill>
                  <a:schemeClr val="bg1"/>
                </a:solidFill>
                <a:latin typeface="Bitter Light" pitchFamily="2" charset="0"/>
              </a:rPr>
              <a:t> </a:t>
            </a:r>
            <a:r>
              <a:rPr lang="en-GB" noProof="0">
                <a:solidFill>
                  <a:schemeClr val="bg1"/>
                </a:solidFill>
                <a:latin typeface="Bitter Light" pitchFamily="2" charset="0"/>
              </a:rPr>
              <a:t>security</a:t>
            </a:r>
            <a:endParaRPr lang="sv-SE" dirty="0">
              <a:solidFill>
                <a:schemeClr val="bg1"/>
              </a:solidFill>
              <a:latin typeface="Bitter Light" pitchFamily="2" charset="0"/>
            </a:endParaRPr>
          </a:p>
        </p:txBody>
      </p:sp>
      <p:pic>
        <p:nvPicPr>
          <p:cNvPr id="4" name="Bildobjekt 4">
            <a:extLst>
              <a:ext uri="{FF2B5EF4-FFF2-40B4-BE49-F238E27FC236}">
                <a16:creationId xmlns:a16="http://schemas.microsoft.com/office/drawing/2014/main" id="{C1A412F0-79AB-6D38-C930-20F0064542A3}"/>
              </a:ext>
            </a:extLst>
          </p:cNvPr>
          <p:cNvPicPr>
            <a:picLocks noChangeAspect="1"/>
          </p:cNvPicPr>
          <p:nvPr/>
        </p:nvPicPr>
        <p:blipFill>
          <a:blip r:embed="rId4">
            <a:alphaModFix/>
            <a:extLst>
              <a:ext uri="{28A0092B-C50C-407E-A947-70E740481C1C}">
                <a14:useLocalDpi xmlns:a14="http://schemas.microsoft.com/office/drawing/2010/main" val="0"/>
              </a:ext>
            </a:extLst>
          </a:blip>
          <a:stretch>
            <a:fillRect/>
          </a:stretch>
        </p:blipFill>
        <p:spPr>
          <a:xfrm>
            <a:off x="9764750" y="5913697"/>
            <a:ext cx="1323963" cy="383648"/>
          </a:xfrm>
          <a:prstGeom prst="rect">
            <a:avLst/>
          </a:prstGeom>
        </p:spPr>
      </p:pic>
    </p:spTree>
    <p:extLst>
      <p:ext uri="{BB962C8B-B14F-4D97-AF65-F5344CB8AC3E}">
        <p14:creationId xmlns:p14="http://schemas.microsoft.com/office/powerpoint/2010/main" val="2093551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E8142-2EDF-2C80-7229-72C4DDE3C876}"/>
            </a:ext>
          </a:extLst>
        </p:cNvPr>
        <p:cNvGrpSpPr/>
        <p:nvPr/>
      </p:nvGrpSpPr>
      <p:grpSpPr>
        <a:xfrm>
          <a:off x="0" y="0"/>
          <a:ext cx="0" cy="0"/>
          <a:chOff x="0" y="0"/>
          <a:chExt cx="0" cy="0"/>
        </a:xfrm>
      </p:grpSpPr>
      <p:pic>
        <p:nvPicPr>
          <p:cNvPr id="10" name="Picture 9">
            <a:extLst>
              <a:ext uri="{FF2B5EF4-FFF2-40B4-BE49-F238E27FC236}">
                <a16:creationId xmlns:a16="http://schemas.microsoft.com/office/drawing/2014/main" id="{8D0E9FE8-0722-A70E-DA21-8D5129CEA84A}"/>
              </a:ext>
            </a:extLst>
          </p:cNvPr>
          <p:cNvPicPr>
            <a:picLocks noChangeAspect="1"/>
          </p:cNvPicPr>
          <p:nvPr/>
        </p:nvPicPr>
        <p:blipFill>
          <a:blip r:embed="rId3">
            <a:extLst>
              <a:ext uri="{28A0092B-C50C-407E-A947-70E740481C1C}">
                <a14:useLocalDpi xmlns:a14="http://schemas.microsoft.com/office/drawing/2010/main" val="0"/>
              </a:ext>
            </a:extLst>
          </a:blip>
          <a:srcRect l="58806"/>
          <a:stretch>
            <a:fillRect/>
          </a:stretch>
        </p:blipFill>
        <p:spPr>
          <a:xfrm>
            <a:off x="8300621" y="0"/>
            <a:ext cx="3891378" cy="6858000"/>
          </a:xfrm>
          <a:prstGeom prst="rect">
            <a:avLst/>
          </a:prstGeom>
        </p:spPr>
      </p:pic>
      <p:sp>
        <p:nvSpPr>
          <p:cNvPr id="2" name="Title 1">
            <a:extLst>
              <a:ext uri="{FF2B5EF4-FFF2-40B4-BE49-F238E27FC236}">
                <a16:creationId xmlns:a16="http://schemas.microsoft.com/office/drawing/2014/main" id="{B45B4AAD-82ED-6516-9AB7-9B8DE1E810BC}"/>
              </a:ext>
            </a:extLst>
          </p:cNvPr>
          <p:cNvSpPr>
            <a:spLocks noGrp="1"/>
          </p:cNvSpPr>
          <p:nvPr>
            <p:ph type="title"/>
          </p:nvPr>
        </p:nvSpPr>
        <p:spPr>
          <a:xfrm>
            <a:off x="305541" y="548464"/>
            <a:ext cx="5790460" cy="960740"/>
          </a:xfrm>
        </p:spPr>
        <p:txBody>
          <a:bodyPr>
            <a:normAutofit/>
          </a:bodyPr>
          <a:lstStyle/>
          <a:p>
            <a:r>
              <a:rPr lang="en-GB" sz="4000" dirty="0">
                <a:latin typeface="Arial" panose="020B0604020202020204" pitchFamily="34" charset="0"/>
                <a:cs typeface="Arial" panose="020B0604020202020204" pitchFamily="34" charset="0"/>
              </a:rPr>
              <a:t>What is required?  (A13)</a:t>
            </a:r>
          </a:p>
        </p:txBody>
      </p:sp>
      <p:sp>
        <p:nvSpPr>
          <p:cNvPr id="3" name="textruta 3">
            <a:extLst>
              <a:ext uri="{FF2B5EF4-FFF2-40B4-BE49-F238E27FC236}">
                <a16:creationId xmlns:a16="http://schemas.microsoft.com/office/drawing/2014/main" id="{BAF1C320-EEA4-981A-E753-E6FCA8710174}"/>
              </a:ext>
            </a:extLst>
          </p:cNvPr>
          <p:cNvSpPr txBox="1"/>
          <p:nvPr/>
        </p:nvSpPr>
        <p:spPr>
          <a:xfrm>
            <a:off x="9426723" y="6297345"/>
            <a:ext cx="2469857" cy="369332"/>
          </a:xfrm>
          <a:prstGeom prst="rect">
            <a:avLst/>
          </a:prstGeom>
          <a:noFill/>
        </p:spPr>
        <p:txBody>
          <a:bodyPr wrap="square" rtlCol="0">
            <a:spAutoFit/>
          </a:bodyPr>
          <a:lstStyle/>
          <a:p>
            <a:pPr algn="l"/>
            <a:r>
              <a:rPr lang="sv-SE" dirty="0">
                <a:solidFill>
                  <a:schemeClr val="bg1"/>
                </a:solidFill>
                <a:latin typeface="Bitter Light" pitchFamily="2" charset="0"/>
              </a:rPr>
              <a:t>No </a:t>
            </a:r>
            <a:r>
              <a:rPr lang="en-GB" noProof="0" dirty="0">
                <a:solidFill>
                  <a:schemeClr val="bg1"/>
                </a:solidFill>
                <a:latin typeface="Bitter Light" pitchFamily="2" charset="0"/>
              </a:rPr>
              <a:t>nonsense</a:t>
            </a:r>
            <a:r>
              <a:rPr lang="sv-SE" dirty="0">
                <a:solidFill>
                  <a:schemeClr val="bg1"/>
                </a:solidFill>
                <a:latin typeface="Bitter Light" pitchFamily="2" charset="0"/>
              </a:rPr>
              <a:t> </a:t>
            </a:r>
            <a:r>
              <a:rPr lang="en-GB" noProof="0" dirty="0">
                <a:solidFill>
                  <a:schemeClr val="bg1"/>
                </a:solidFill>
                <a:latin typeface="Bitter Light" pitchFamily="2" charset="0"/>
              </a:rPr>
              <a:t>security</a:t>
            </a:r>
            <a:endParaRPr lang="sv-SE" dirty="0">
              <a:solidFill>
                <a:schemeClr val="bg1"/>
              </a:solidFill>
              <a:latin typeface="Bitter Light" pitchFamily="2" charset="0"/>
            </a:endParaRPr>
          </a:p>
        </p:txBody>
      </p:sp>
      <p:pic>
        <p:nvPicPr>
          <p:cNvPr id="4" name="Bildobjekt 4">
            <a:extLst>
              <a:ext uri="{FF2B5EF4-FFF2-40B4-BE49-F238E27FC236}">
                <a16:creationId xmlns:a16="http://schemas.microsoft.com/office/drawing/2014/main" id="{68110789-CDF3-405C-DD6F-172494FCA34C}"/>
              </a:ext>
            </a:extLst>
          </p:cNvPr>
          <p:cNvPicPr>
            <a:picLocks noChangeAspect="1"/>
          </p:cNvPicPr>
          <p:nvPr/>
        </p:nvPicPr>
        <p:blipFill>
          <a:blip r:embed="rId4">
            <a:alphaModFix/>
            <a:extLst>
              <a:ext uri="{28A0092B-C50C-407E-A947-70E740481C1C}">
                <a14:useLocalDpi xmlns:a14="http://schemas.microsoft.com/office/drawing/2010/main" val="0"/>
              </a:ext>
            </a:extLst>
          </a:blip>
          <a:stretch>
            <a:fillRect/>
          </a:stretch>
        </p:blipFill>
        <p:spPr>
          <a:xfrm>
            <a:off x="9729239" y="5913697"/>
            <a:ext cx="1323963" cy="383648"/>
          </a:xfrm>
          <a:prstGeom prst="rect">
            <a:avLst/>
          </a:prstGeom>
        </p:spPr>
      </p:pic>
      <p:graphicFrame>
        <p:nvGraphicFramePr>
          <p:cNvPr id="9" name="Content Placeholder 8">
            <a:extLst>
              <a:ext uri="{FF2B5EF4-FFF2-40B4-BE49-F238E27FC236}">
                <a16:creationId xmlns:a16="http://schemas.microsoft.com/office/drawing/2014/main" id="{DC0E0547-23C8-7A9B-84A2-7E7704A2B802}"/>
              </a:ext>
            </a:extLst>
          </p:cNvPr>
          <p:cNvGraphicFramePr>
            <a:graphicFrameLocks noGrp="1"/>
          </p:cNvGraphicFramePr>
          <p:nvPr>
            <p:ph idx="1"/>
            <p:extLst>
              <p:ext uri="{D42A27DB-BD31-4B8C-83A1-F6EECF244321}">
                <p14:modId xmlns:p14="http://schemas.microsoft.com/office/powerpoint/2010/main" val="2633084714"/>
              </p:ext>
            </p:extLst>
          </p:nvPr>
        </p:nvGraphicFramePr>
        <p:xfrm>
          <a:off x="305540" y="1727971"/>
          <a:ext cx="7790895" cy="3429000"/>
        </p:xfrm>
        <a:graphic>
          <a:graphicData uri="http://schemas.openxmlformats.org/drawingml/2006/table">
            <a:tbl>
              <a:tblPr firstRow="1" bandRow="1">
                <a:tableStyleId>{2D5ABB26-0587-4C30-8999-92F81FD0307C}</a:tableStyleId>
              </a:tblPr>
              <a:tblGrid>
                <a:gridCol w="436866">
                  <a:extLst>
                    <a:ext uri="{9D8B030D-6E8A-4147-A177-3AD203B41FA5}">
                      <a16:colId xmlns:a16="http://schemas.microsoft.com/office/drawing/2014/main" val="3885313855"/>
                    </a:ext>
                  </a:extLst>
                </a:gridCol>
                <a:gridCol w="7354029">
                  <a:extLst>
                    <a:ext uri="{9D8B030D-6E8A-4147-A177-3AD203B41FA5}">
                      <a16:colId xmlns:a16="http://schemas.microsoft.com/office/drawing/2014/main" val="2475594449"/>
                    </a:ext>
                  </a:extLst>
                </a:gridCol>
              </a:tblGrid>
              <a:tr h="0">
                <a:tc>
                  <a:txBody>
                    <a:bodyPr/>
                    <a:lstStyle/>
                    <a:p>
                      <a:pPr algn="ctr"/>
                      <a:r>
                        <a:rPr lang="en-GB" sz="1500" dirty="0">
                          <a:latin typeface="Arial" panose="020B0604020202020204" pitchFamily="34" charset="0"/>
                          <a:cs typeface="Arial" panose="020B0604020202020204"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500" dirty="0">
                          <a:latin typeface="Arial" panose="020B0604020202020204" pitchFamily="34" charset="0"/>
                          <a:cs typeface="Arial" panose="020B0604020202020204" pitchFamily="34" charset="0"/>
                        </a:rPr>
                        <a:t>Products must meet the CRA’s essential cybersecurity requirements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30956709"/>
                  </a:ext>
                </a:extLst>
              </a:tr>
              <a:tr h="0">
                <a:tc>
                  <a:txBody>
                    <a:bodyPr/>
                    <a:lstStyle/>
                    <a:p>
                      <a:pPr marL="0" algn="ctr"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Security should be risk managed across the product lifecycle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1426548"/>
                  </a:ext>
                </a:extLst>
              </a:tr>
              <a:tr h="0">
                <a:tc>
                  <a:txBody>
                    <a:bodyPr/>
                    <a:lstStyle/>
                    <a:p>
                      <a:pPr marL="0" algn="ctr"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The risk assessment must be documented and maintained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03124195"/>
                  </a:ext>
                </a:extLst>
              </a:tr>
              <a:tr h="0">
                <a:tc>
                  <a:txBody>
                    <a:bodyPr/>
                    <a:lstStyle/>
                    <a:p>
                      <a:pPr marL="0" algn="ctr"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Risk assessments must be included in the technical documentation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75530654"/>
                  </a:ext>
                </a:extLst>
              </a:tr>
              <a:tr h="0">
                <a:tc>
                  <a:txBody>
                    <a:bodyPr/>
                    <a:lstStyle/>
                    <a:p>
                      <a:pPr marL="0" algn="ctr"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Due diligence must be applied when integrating 3</a:t>
                      </a:r>
                      <a:r>
                        <a:rPr lang="en-GB" sz="1500" kern="1200" baseline="30000" dirty="0">
                          <a:solidFill>
                            <a:schemeClr val="tx1"/>
                          </a:solidFill>
                          <a:latin typeface="Arial" panose="020B0604020202020204" pitchFamily="34" charset="0"/>
                          <a:ea typeface="+mn-ea"/>
                          <a:cs typeface="Arial" panose="020B0604020202020204" pitchFamily="34" charset="0"/>
                        </a:rPr>
                        <a:t>rd</a:t>
                      </a:r>
                      <a:r>
                        <a:rPr lang="en-GB" sz="1500" kern="1200" dirty="0">
                          <a:solidFill>
                            <a:schemeClr val="tx1"/>
                          </a:solidFill>
                          <a:latin typeface="Arial" panose="020B0604020202020204" pitchFamily="34" charset="0"/>
                          <a:ea typeface="+mn-ea"/>
                          <a:cs typeface="Arial" panose="020B0604020202020204" pitchFamily="34" charset="0"/>
                        </a:rPr>
                        <a:t> party/open-source components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44219187"/>
                  </a:ext>
                </a:extLst>
              </a:tr>
              <a:tr h="0">
                <a:tc>
                  <a:txBody>
                    <a:bodyPr/>
                    <a:lstStyle/>
                    <a:p>
                      <a:pPr marL="0" algn="ctr"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Vulnerabilities identified in components must be reported, fixed and shared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27955514"/>
                  </a:ext>
                </a:extLst>
              </a:tr>
              <a:tr h="0">
                <a:tc>
                  <a:txBody>
                    <a:bodyPr/>
                    <a:lstStyle/>
                    <a:p>
                      <a:pPr marL="0" algn="ctr"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Relevant cybersecurity aspects, including vulnerabilities, must be documented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7616317"/>
                  </a:ext>
                </a:extLst>
              </a:tr>
              <a:tr h="0">
                <a:tc>
                  <a:txBody>
                    <a:bodyPr/>
                    <a:lstStyle/>
                    <a:p>
                      <a:pPr marL="0" algn="ctr"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Security issues for products must be fixed during the support period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171384"/>
                  </a:ext>
                </a:extLst>
              </a:tr>
              <a:tr h="0">
                <a:tc>
                  <a:txBody>
                    <a:bodyPr/>
                    <a:lstStyle/>
                    <a:p>
                      <a:pPr marL="0" algn="ctr"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Security updates must be kept for 10 years or for the support period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5276940"/>
                  </a:ext>
                </a:extLst>
              </a:tr>
              <a:tr h="0">
                <a:tc>
                  <a:txBody>
                    <a:bodyPr/>
                    <a:lstStyle/>
                    <a:p>
                      <a:pPr marL="0" algn="ctr"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Support for older versions is not required if users can upgrade to the latest version for free without needing addition hardware or software changes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32208936"/>
                  </a:ext>
                </a:extLst>
              </a:tr>
            </a:tbl>
          </a:graphicData>
        </a:graphic>
      </p:graphicFrame>
    </p:spTree>
    <p:extLst>
      <p:ext uri="{BB962C8B-B14F-4D97-AF65-F5344CB8AC3E}">
        <p14:creationId xmlns:p14="http://schemas.microsoft.com/office/powerpoint/2010/main" val="3666699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720EF9-A123-1D0C-1A2C-EE2E707455AF}"/>
            </a:ext>
          </a:extLst>
        </p:cNvPr>
        <p:cNvGrpSpPr/>
        <p:nvPr/>
      </p:nvGrpSpPr>
      <p:grpSpPr>
        <a:xfrm>
          <a:off x="0" y="0"/>
          <a:ext cx="0" cy="0"/>
          <a:chOff x="0" y="0"/>
          <a:chExt cx="0" cy="0"/>
        </a:xfrm>
      </p:grpSpPr>
      <p:pic>
        <p:nvPicPr>
          <p:cNvPr id="10" name="Picture 9">
            <a:extLst>
              <a:ext uri="{FF2B5EF4-FFF2-40B4-BE49-F238E27FC236}">
                <a16:creationId xmlns:a16="http://schemas.microsoft.com/office/drawing/2014/main" id="{0BF022ED-F0AE-BF96-F5E3-36CC9684A8C4}"/>
              </a:ext>
            </a:extLst>
          </p:cNvPr>
          <p:cNvPicPr>
            <a:picLocks noChangeAspect="1"/>
          </p:cNvPicPr>
          <p:nvPr/>
        </p:nvPicPr>
        <p:blipFill>
          <a:blip r:embed="rId3">
            <a:extLst>
              <a:ext uri="{28A0092B-C50C-407E-A947-70E740481C1C}">
                <a14:useLocalDpi xmlns:a14="http://schemas.microsoft.com/office/drawing/2010/main" val="0"/>
              </a:ext>
            </a:extLst>
          </a:blip>
          <a:srcRect l="58806"/>
          <a:stretch>
            <a:fillRect/>
          </a:stretch>
        </p:blipFill>
        <p:spPr>
          <a:xfrm>
            <a:off x="8673483" y="0"/>
            <a:ext cx="3518515" cy="6858000"/>
          </a:xfrm>
          <a:prstGeom prst="rect">
            <a:avLst/>
          </a:prstGeom>
        </p:spPr>
      </p:pic>
      <p:sp>
        <p:nvSpPr>
          <p:cNvPr id="2" name="Title 1">
            <a:extLst>
              <a:ext uri="{FF2B5EF4-FFF2-40B4-BE49-F238E27FC236}">
                <a16:creationId xmlns:a16="http://schemas.microsoft.com/office/drawing/2014/main" id="{7F5543D3-DB3D-6028-09C6-B90C3046D307}"/>
              </a:ext>
            </a:extLst>
          </p:cNvPr>
          <p:cNvSpPr>
            <a:spLocks noGrp="1"/>
          </p:cNvSpPr>
          <p:nvPr>
            <p:ph type="title"/>
          </p:nvPr>
        </p:nvSpPr>
        <p:spPr>
          <a:xfrm>
            <a:off x="172375" y="0"/>
            <a:ext cx="8243655" cy="960740"/>
          </a:xfrm>
        </p:spPr>
        <p:txBody>
          <a:bodyPr>
            <a:noAutofit/>
          </a:bodyPr>
          <a:lstStyle/>
          <a:p>
            <a:r>
              <a:rPr lang="en-GB" sz="3400" dirty="0">
                <a:latin typeface="Arial" panose="020B0604020202020204" pitchFamily="34" charset="0"/>
                <a:cs typeface="Arial" panose="020B0604020202020204" pitchFamily="34" charset="0"/>
              </a:rPr>
              <a:t>What are the cybersecurity requirements? </a:t>
            </a:r>
          </a:p>
        </p:txBody>
      </p:sp>
      <p:sp>
        <p:nvSpPr>
          <p:cNvPr id="3" name="textruta 3">
            <a:extLst>
              <a:ext uri="{FF2B5EF4-FFF2-40B4-BE49-F238E27FC236}">
                <a16:creationId xmlns:a16="http://schemas.microsoft.com/office/drawing/2014/main" id="{99B37CE6-935A-3BAD-D524-A631E5BA4C87}"/>
              </a:ext>
            </a:extLst>
          </p:cNvPr>
          <p:cNvSpPr txBox="1"/>
          <p:nvPr/>
        </p:nvSpPr>
        <p:spPr>
          <a:xfrm>
            <a:off x="9426723" y="6297345"/>
            <a:ext cx="2469857" cy="369332"/>
          </a:xfrm>
          <a:prstGeom prst="rect">
            <a:avLst/>
          </a:prstGeom>
          <a:noFill/>
        </p:spPr>
        <p:txBody>
          <a:bodyPr wrap="square" rtlCol="0">
            <a:spAutoFit/>
          </a:bodyPr>
          <a:lstStyle/>
          <a:p>
            <a:pPr algn="l"/>
            <a:r>
              <a:rPr lang="sv-SE" dirty="0">
                <a:solidFill>
                  <a:schemeClr val="bg1"/>
                </a:solidFill>
                <a:latin typeface="Bitter Light" pitchFamily="2" charset="0"/>
              </a:rPr>
              <a:t>No </a:t>
            </a:r>
            <a:r>
              <a:rPr lang="en-GB" noProof="0" dirty="0">
                <a:solidFill>
                  <a:schemeClr val="bg1"/>
                </a:solidFill>
                <a:latin typeface="Bitter Light" pitchFamily="2" charset="0"/>
              </a:rPr>
              <a:t>nonsense</a:t>
            </a:r>
            <a:r>
              <a:rPr lang="sv-SE" dirty="0">
                <a:solidFill>
                  <a:schemeClr val="bg1"/>
                </a:solidFill>
                <a:latin typeface="Bitter Light" pitchFamily="2" charset="0"/>
              </a:rPr>
              <a:t> </a:t>
            </a:r>
            <a:r>
              <a:rPr lang="en-GB" noProof="0" dirty="0">
                <a:solidFill>
                  <a:schemeClr val="bg1"/>
                </a:solidFill>
                <a:latin typeface="Bitter Light" pitchFamily="2" charset="0"/>
              </a:rPr>
              <a:t>security</a:t>
            </a:r>
            <a:endParaRPr lang="sv-SE" dirty="0">
              <a:solidFill>
                <a:schemeClr val="bg1"/>
              </a:solidFill>
              <a:latin typeface="Bitter Light" pitchFamily="2" charset="0"/>
            </a:endParaRPr>
          </a:p>
        </p:txBody>
      </p:sp>
      <p:pic>
        <p:nvPicPr>
          <p:cNvPr id="4" name="Bildobjekt 4">
            <a:extLst>
              <a:ext uri="{FF2B5EF4-FFF2-40B4-BE49-F238E27FC236}">
                <a16:creationId xmlns:a16="http://schemas.microsoft.com/office/drawing/2014/main" id="{3D154CD0-D75D-D66D-15C7-AA2415DFE06A}"/>
              </a:ext>
            </a:extLst>
          </p:cNvPr>
          <p:cNvPicPr>
            <a:picLocks noChangeAspect="1"/>
          </p:cNvPicPr>
          <p:nvPr/>
        </p:nvPicPr>
        <p:blipFill>
          <a:blip r:embed="rId4">
            <a:alphaModFix/>
            <a:extLst>
              <a:ext uri="{28A0092B-C50C-407E-A947-70E740481C1C}">
                <a14:useLocalDpi xmlns:a14="http://schemas.microsoft.com/office/drawing/2010/main" val="0"/>
              </a:ext>
            </a:extLst>
          </a:blip>
          <a:stretch>
            <a:fillRect/>
          </a:stretch>
        </p:blipFill>
        <p:spPr>
          <a:xfrm>
            <a:off x="9729239" y="5913697"/>
            <a:ext cx="1323963" cy="383648"/>
          </a:xfrm>
          <a:prstGeom prst="rect">
            <a:avLst/>
          </a:prstGeom>
        </p:spPr>
      </p:pic>
      <p:graphicFrame>
        <p:nvGraphicFramePr>
          <p:cNvPr id="9" name="Content Placeholder 8">
            <a:extLst>
              <a:ext uri="{FF2B5EF4-FFF2-40B4-BE49-F238E27FC236}">
                <a16:creationId xmlns:a16="http://schemas.microsoft.com/office/drawing/2014/main" id="{EAB1F3E1-39A4-9C09-B5CD-9604BA98F91B}"/>
              </a:ext>
            </a:extLst>
          </p:cNvPr>
          <p:cNvGraphicFramePr>
            <a:graphicFrameLocks noGrp="1"/>
          </p:cNvGraphicFramePr>
          <p:nvPr>
            <p:ph idx="1"/>
            <p:extLst>
              <p:ext uri="{D42A27DB-BD31-4B8C-83A1-F6EECF244321}">
                <p14:modId xmlns:p14="http://schemas.microsoft.com/office/powerpoint/2010/main" val="287531230"/>
              </p:ext>
            </p:extLst>
          </p:nvPr>
        </p:nvGraphicFramePr>
        <p:xfrm>
          <a:off x="295420" y="1344459"/>
          <a:ext cx="8252532" cy="5024120"/>
        </p:xfrm>
        <a:graphic>
          <a:graphicData uri="http://schemas.openxmlformats.org/drawingml/2006/table">
            <a:tbl>
              <a:tblPr firstRow="1" bandRow="1">
                <a:tableStyleId>{2D5ABB26-0587-4C30-8999-92F81FD0307C}</a:tableStyleId>
              </a:tblPr>
              <a:tblGrid>
                <a:gridCol w="462752">
                  <a:extLst>
                    <a:ext uri="{9D8B030D-6E8A-4147-A177-3AD203B41FA5}">
                      <a16:colId xmlns:a16="http://schemas.microsoft.com/office/drawing/2014/main" val="3885313855"/>
                    </a:ext>
                  </a:extLst>
                </a:gridCol>
                <a:gridCol w="7789780">
                  <a:extLst>
                    <a:ext uri="{9D8B030D-6E8A-4147-A177-3AD203B41FA5}">
                      <a16:colId xmlns:a16="http://schemas.microsoft.com/office/drawing/2014/main" val="2475594449"/>
                    </a:ext>
                  </a:extLst>
                </a:gridCol>
              </a:tblGrid>
              <a:tr h="370840">
                <a:tc>
                  <a:txBody>
                    <a:bodyPr/>
                    <a:lstStyle/>
                    <a:p>
                      <a:pPr algn="ctr"/>
                      <a:r>
                        <a:rPr lang="en-GB" sz="1400" dirty="0">
                          <a:latin typeface="Arial" panose="020B0604020202020204" pitchFamily="34" charset="0"/>
                          <a:cs typeface="Arial" panose="020B0604020202020204"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400" dirty="0">
                          <a:latin typeface="Arial" panose="020B0604020202020204" pitchFamily="34" charset="0"/>
                          <a:cs typeface="Arial" panose="020B0604020202020204" pitchFamily="34" charset="0"/>
                        </a:rPr>
                        <a:t>Be designed, developed and produced to ensure an appropriate level of security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30956709"/>
                  </a:ext>
                </a:extLst>
              </a:tr>
              <a:tr h="370840">
                <a:tc>
                  <a:txBody>
                    <a:bodyPr/>
                    <a:lstStyle/>
                    <a:p>
                      <a:pPr marL="0" algn="ctr"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Be placed on the market without known exploitable vulnerabilities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1426548"/>
                  </a:ext>
                </a:extLst>
              </a:tr>
              <a:tr h="370840">
                <a:tc>
                  <a:txBody>
                    <a:bodyPr/>
                    <a:lstStyle/>
                    <a:p>
                      <a:pPr marL="0" algn="ctr"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Have a secure by default configuration including a reset to original state ability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03124195"/>
                  </a:ext>
                </a:extLst>
              </a:tr>
              <a:tr h="370840">
                <a:tc>
                  <a:txBody>
                    <a:bodyPr/>
                    <a:lstStyle/>
                    <a:p>
                      <a:pPr marL="0" algn="ctr"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Support security updates, including automatic updates enabled by default with a clear opt-out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75530654"/>
                  </a:ext>
                </a:extLst>
              </a:tr>
              <a:tr h="370840">
                <a:tc>
                  <a:txBody>
                    <a:bodyPr/>
                    <a:lstStyle/>
                    <a:p>
                      <a:pPr marL="0" algn="ctr"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Protect against unauthorised access and report unauthorised access attempts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44219187"/>
                  </a:ext>
                </a:extLst>
              </a:tr>
              <a:tr h="270738">
                <a:tc>
                  <a:txBody>
                    <a:bodyPr/>
                    <a:lstStyle/>
                    <a:p>
                      <a:pPr marL="0" algn="ctr"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Protect the confidentiality through encryption at rest and in transit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27955514"/>
                  </a:ext>
                </a:extLst>
              </a:tr>
              <a:tr h="270738">
                <a:tc>
                  <a:txBody>
                    <a:bodyPr/>
                    <a:lstStyle/>
                    <a:p>
                      <a:pPr marL="0" algn="ctr"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Protect the integrity of data, commands and configuration against unauthorised manipulation and report corruptions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7616317"/>
                  </a:ext>
                </a:extLst>
              </a:tr>
              <a:tr h="270738">
                <a:tc>
                  <a:txBody>
                    <a:bodyPr/>
                    <a:lstStyle/>
                    <a:p>
                      <a:pPr marL="0" algn="ctr"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Process data that is adequate, relevant and necessary for the intended purpose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171384"/>
                  </a:ext>
                </a:extLst>
              </a:tr>
              <a:tr h="270738">
                <a:tc>
                  <a:txBody>
                    <a:bodyPr/>
                    <a:lstStyle/>
                    <a:p>
                      <a:pPr marL="0" algn="ctr"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Protect the essential functions including resilience against DoS attacks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5276940"/>
                  </a:ext>
                </a:extLst>
              </a:tr>
              <a:tr h="270738">
                <a:tc>
                  <a:txBody>
                    <a:bodyPr/>
                    <a:lstStyle/>
                    <a:p>
                      <a:pPr marL="0" algn="ctr"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Minimise the negative impact on availability of services provided by other devices or networks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32208936"/>
                  </a:ext>
                </a:extLst>
              </a:tr>
              <a:tr h="270738">
                <a:tc>
                  <a:txBody>
                    <a:bodyPr/>
                    <a:lstStyle/>
                    <a:p>
                      <a:pPr marL="0" algn="ctr"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11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Be designed to limit attack surfaces including external interfaces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8203837"/>
                  </a:ext>
                </a:extLst>
              </a:tr>
              <a:tr h="270738">
                <a:tc>
                  <a:txBody>
                    <a:bodyPr/>
                    <a:lstStyle/>
                    <a:p>
                      <a:pPr marL="0" algn="ctr"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Be designed to reduce the impact of an incident through exploit mitigation techniques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46160205"/>
                  </a:ext>
                </a:extLst>
              </a:tr>
              <a:tr h="270738">
                <a:tc>
                  <a:txBody>
                    <a:bodyPr/>
                    <a:lstStyle/>
                    <a:p>
                      <a:pPr marL="0" algn="ctr"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13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Provide security logging &amp; monitoring of relevant internal activity with a user opt-out mechanism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96206738"/>
                  </a:ext>
                </a:extLst>
              </a:tr>
              <a:tr h="270738">
                <a:tc>
                  <a:txBody>
                    <a:bodyPr/>
                    <a:lstStyle/>
                    <a:p>
                      <a:pPr marL="0" algn="ctr"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14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400" kern="1200" dirty="0">
                          <a:solidFill>
                            <a:schemeClr val="tx1"/>
                          </a:solidFill>
                          <a:latin typeface="Arial" panose="020B0604020202020204" pitchFamily="34" charset="0"/>
                          <a:ea typeface="+mn-ea"/>
                          <a:cs typeface="Arial" panose="020B0604020202020204" pitchFamily="34" charset="0"/>
                        </a:rPr>
                        <a:t>Allow users to securely and permanently remove all data and settings with any data transfer done securely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6176386"/>
                  </a:ext>
                </a:extLst>
              </a:tr>
            </a:tbl>
          </a:graphicData>
        </a:graphic>
      </p:graphicFrame>
      <p:sp>
        <p:nvSpPr>
          <p:cNvPr id="5" name="TextBox 4">
            <a:extLst>
              <a:ext uri="{FF2B5EF4-FFF2-40B4-BE49-F238E27FC236}">
                <a16:creationId xmlns:a16="http://schemas.microsoft.com/office/drawing/2014/main" id="{6035B9E5-7AC1-1EC0-19F9-70F9AE875D74}"/>
              </a:ext>
            </a:extLst>
          </p:cNvPr>
          <p:cNvSpPr txBox="1"/>
          <p:nvPr/>
        </p:nvSpPr>
        <p:spPr>
          <a:xfrm>
            <a:off x="296663" y="863166"/>
            <a:ext cx="7638495"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Products MUST:</a:t>
            </a:r>
          </a:p>
        </p:txBody>
      </p:sp>
    </p:spTree>
    <p:extLst>
      <p:ext uri="{BB962C8B-B14F-4D97-AF65-F5344CB8AC3E}">
        <p14:creationId xmlns:p14="http://schemas.microsoft.com/office/powerpoint/2010/main" val="2714337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238DC-6024-332C-11B6-C34FA25AE03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55449CFC-786E-CE95-2898-76C57A3A987C}"/>
              </a:ext>
            </a:extLst>
          </p:cNvPr>
          <p:cNvPicPr>
            <a:picLocks noChangeAspect="1"/>
          </p:cNvPicPr>
          <p:nvPr/>
        </p:nvPicPr>
        <p:blipFill>
          <a:blip r:embed="rId3">
            <a:extLst>
              <a:ext uri="{28A0092B-C50C-407E-A947-70E740481C1C}">
                <a14:useLocalDpi xmlns:a14="http://schemas.microsoft.com/office/drawing/2010/main" val="0"/>
              </a:ext>
            </a:extLst>
          </a:blip>
          <a:srcRect l="58806"/>
          <a:stretch>
            <a:fillRect/>
          </a:stretch>
        </p:blipFill>
        <p:spPr>
          <a:xfrm>
            <a:off x="8424909" y="0"/>
            <a:ext cx="3767089" cy="6858000"/>
          </a:xfrm>
          <a:prstGeom prst="rect">
            <a:avLst/>
          </a:prstGeom>
        </p:spPr>
      </p:pic>
      <p:sp>
        <p:nvSpPr>
          <p:cNvPr id="2" name="Title 1">
            <a:extLst>
              <a:ext uri="{FF2B5EF4-FFF2-40B4-BE49-F238E27FC236}">
                <a16:creationId xmlns:a16="http://schemas.microsoft.com/office/drawing/2014/main" id="{1C706086-D82A-ED19-BE02-E904A8CB3B04}"/>
              </a:ext>
            </a:extLst>
          </p:cNvPr>
          <p:cNvSpPr>
            <a:spLocks noGrp="1"/>
          </p:cNvSpPr>
          <p:nvPr>
            <p:ph type="title"/>
          </p:nvPr>
        </p:nvSpPr>
        <p:spPr>
          <a:xfrm>
            <a:off x="305539" y="240554"/>
            <a:ext cx="6184037" cy="960740"/>
          </a:xfrm>
        </p:spPr>
        <p:txBody>
          <a:bodyPr>
            <a:normAutofit/>
          </a:bodyPr>
          <a:lstStyle/>
          <a:p>
            <a:r>
              <a:rPr lang="en-GB" sz="4000" dirty="0">
                <a:latin typeface="Arial" panose="020B0604020202020204" pitchFamily="34" charset="0"/>
                <a:cs typeface="Arial" panose="020B0604020202020204" pitchFamily="34" charset="0"/>
              </a:rPr>
              <a:t>What is required? (A13)</a:t>
            </a:r>
          </a:p>
        </p:txBody>
      </p:sp>
      <p:sp>
        <p:nvSpPr>
          <p:cNvPr id="3" name="textruta 3">
            <a:extLst>
              <a:ext uri="{FF2B5EF4-FFF2-40B4-BE49-F238E27FC236}">
                <a16:creationId xmlns:a16="http://schemas.microsoft.com/office/drawing/2014/main" id="{58DE5E29-65A3-3BE8-776B-6FF47995C7FF}"/>
              </a:ext>
            </a:extLst>
          </p:cNvPr>
          <p:cNvSpPr txBox="1"/>
          <p:nvPr/>
        </p:nvSpPr>
        <p:spPr>
          <a:xfrm>
            <a:off x="9426723" y="6297345"/>
            <a:ext cx="2469857" cy="369332"/>
          </a:xfrm>
          <a:prstGeom prst="rect">
            <a:avLst/>
          </a:prstGeom>
          <a:noFill/>
        </p:spPr>
        <p:txBody>
          <a:bodyPr wrap="square" rtlCol="0">
            <a:spAutoFit/>
          </a:bodyPr>
          <a:lstStyle/>
          <a:p>
            <a:pPr algn="l"/>
            <a:r>
              <a:rPr lang="sv-SE" dirty="0">
                <a:solidFill>
                  <a:schemeClr val="bg1"/>
                </a:solidFill>
                <a:latin typeface="Bitter Light" pitchFamily="2" charset="0"/>
              </a:rPr>
              <a:t>No </a:t>
            </a:r>
            <a:r>
              <a:rPr lang="en-GB" noProof="0" dirty="0">
                <a:solidFill>
                  <a:schemeClr val="bg1"/>
                </a:solidFill>
                <a:latin typeface="Bitter Light" pitchFamily="2" charset="0"/>
              </a:rPr>
              <a:t>nonsense</a:t>
            </a:r>
            <a:r>
              <a:rPr lang="sv-SE" dirty="0">
                <a:solidFill>
                  <a:schemeClr val="bg1"/>
                </a:solidFill>
                <a:latin typeface="Bitter Light" pitchFamily="2" charset="0"/>
              </a:rPr>
              <a:t> </a:t>
            </a:r>
            <a:r>
              <a:rPr lang="en-GB" noProof="0" dirty="0">
                <a:solidFill>
                  <a:schemeClr val="bg1"/>
                </a:solidFill>
                <a:latin typeface="Bitter Light" pitchFamily="2" charset="0"/>
              </a:rPr>
              <a:t>security</a:t>
            </a:r>
            <a:endParaRPr lang="sv-SE" dirty="0">
              <a:solidFill>
                <a:schemeClr val="bg1"/>
              </a:solidFill>
              <a:latin typeface="Bitter Light" pitchFamily="2" charset="0"/>
            </a:endParaRPr>
          </a:p>
        </p:txBody>
      </p:sp>
      <p:pic>
        <p:nvPicPr>
          <p:cNvPr id="4" name="Bildobjekt 4">
            <a:extLst>
              <a:ext uri="{FF2B5EF4-FFF2-40B4-BE49-F238E27FC236}">
                <a16:creationId xmlns:a16="http://schemas.microsoft.com/office/drawing/2014/main" id="{17C15C89-3D9B-A4E5-ABD5-B96F34398E4C}"/>
              </a:ext>
            </a:extLst>
          </p:cNvPr>
          <p:cNvPicPr>
            <a:picLocks noChangeAspect="1"/>
          </p:cNvPicPr>
          <p:nvPr/>
        </p:nvPicPr>
        <p:blipFill>
          <a:blip r:embed="rId4">
            <a:alphaModFix/>
            <a:extLst>
              <a:ext uri="{28A0092B-C50C-407E-A947-70E740481C1C}">
                <a14:useLocalDpi xmlns:a14="http://schemas.microsoft.com/office/drawing/2010/main" val="0"/>
              </a:ext>
            </a:extLst>
          </a:blip>
          <a:stretch>
            <a:fillRect/>
          </a:stretch>
        </p:blipFill>
        <p:spPr>
          <a:xfrm>
            <a:off x="9729239" y="5913697"/>
            <a:ext cx="1323963" cy="383648"/>
          </a:xfrm>
          <a:prstGeom prst="rect">
            <a:avLst/>
          </a:prstGeom>
        </p:spPr>
      </p:pic>
      <p:graphicFrame>
        <p:nvGraphicFramePr>
          <p:cNvPr id="9" name="Content Placeholder 8">
            <a:extLst>
              <a:ext uri="{FF2B5EF4-FFF2-40B4-BE49-F238E27FC236}">
                <a16:creationId xmlns:a16="http://schemas.microsoft.com/office/drawing/2014/main" id="{05945970-F8F9-CF73-E201-9CD9388CE340}"/>
              </a:ext>
            </a:extLst>
          </p:cNvPr>
          <p:cNvGraphicFramePr>
            <a:graphicFrameLocks noGrp="1"/>
          </p:cNvGraphicFramePr>
          <p:nvPr>
            <p:ph idx="1"/>
            <p:extLst>
              <p:ext uri="{D42A27DB-BD31-4B8C-83A1-F6EECF244321}">
                <p14:modId xmlns:p14="http://schemas.microsoft.com/office/powerpoint/2010/main" val="2803179385"/>
              </p:ext>
            </p:extLst>
          </p:nvPr>
        </p:nvGraphicFramePr>
        <p:xfrm>
          <a:off x="305539" y="1130811"/>
          <a:ext cx="7897428" cy="4937760"/>
        </p:xfrm>
        <a:graphic>
          <a:graphicData uri="http://schemas.openxmlformats.org/drawingml/2006/table">
            <a:tbl>
              <a:tblPr firstRow="1" bandRow="1">
                <a:tableStyleId>{2D5ABB26-0587-4C30-8999-92F81FD0307C}</a:tableStyleId>
              </a:tblPr>
              <a:tblGrid>
                <a:gridCol w="436665">
                  <a:extLst>
                    <a:ext uri="{9D8B030D-6E8A-4147-A177-3AD203B41FA5}">
                      <a16:colId xmlns:a16="http://schemas.microsoft.com/office/drawing/2014/main" val="3885313855"/>
                    </a:ext>
                  </a:extLst>
                </a:gridCol>
                <a:gridCol w="7460763">
                  <a:extLst>
                    <a:ext uri="{9D8B030D-6E8A-4147-A177-3AD203B41FA5}">
                      <a16:colId xmlns:a16="http://schemas.microsoft.com/office/drawing/2014/main" val="2475594449"/>
                    </a:ext>
                  </a:extLst>
                </a:gridCol>
              </a:tblGrid>
              <a:tr h="0">
                <a:tc>
                  <a:txBody>
                    <a:bodyPr/>
                    <a:lstStyle/>
                    <a:p>
                      <a:pPr algn="ctr"/>
                      <a:r>
                        <a:rPr lang="en-GB" sz="1500" dirty="0">
                          <a:latin typeface="Arial" panose="020B0604020202020204" pitchFamily="34" charset="0"/>
                          <a:cs typeface="Arial" panose="020B0604020202020204" pitchFamily="34" charset="0"/>
                        </a:rPr>
                        <a:t>11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500" dirty="0">
                          <a:latin typeface="Arial" panose="020B0604020202020204" pitchFamily="34" charset="0"/>
                          <a:cs typeface="Arial" panose="020B0604020202020204" pitchFamily="34" charset="0"/>
                        </a:rPr>
                        <a:t>Archives of older versions may be maintained, but users must be warned of the risks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30956709"/>
                  </a:ext>
                </a:extLst>
              </a:tr>
              <a:tr h="0">
                <a:tc>
                  <a:txBody>
                    <a:bodyPr/>
                    <a:lstStyle/>
                    <a:p>
                      <a:pPr marL="0" algn="ctr"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Before market placement, technical documentation and conformity assessments and declaration must be in place and a CE marking affixed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1426548"/>
                  </a:ext>
                </a:extLst>
              </a:tr>
              <a:tr h="0">
                <a:tc>
                  <a:txBody>
                    <a:bodyPr/>
                    <a:lstStyle/>
                    <a:p>
                      <a:pPr marL="0" algn="ctr"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13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Technical documentation must be retained for 10 years or the support period if longer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03124195"/>
                  </a:ext>
                </a:extLst>
              </a:tr>
              <a:tr h="0">
                <a:tc>
                  <a:txBody>
                    <a:bodyPr/>
                    <a:lstStyle/>
                    <a:p>
                      <a:pPr marL="0" algn="ctr"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14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Ongoing conformity must be maintained in the product throughout its lifecycle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75530654"/>
                  </a:ext>
                </a:extLst>
              </a:tr>
              <a:tr h="0">
                <a:tc>
                  <a:txBody>
                    <a:bodyPr/>
                    <a:lstStyle/>
                    <a:p>
                      <a:pPr marL="0" algn="ctr"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15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Products must bear identification markings, or include in the packaging or accompanying documentation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44219187"/>
                  </a:ext>
                </a:extLst>
              </a:tr>
              <a:tr h="0">
                <a:tc>
                  <a:txBody>
                    <a:bodyPr/>
                    <a:lstStyle/>
                    <a:p>
                      <a:pPr marL="0" algn="ctr"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16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Manufacturer contact details must be accessible on or with the product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27955514"/>
                  </a:ext>
                </a:extLst>
              </a:tr>
              <a:tr h="0">
                <a:tc>
                  <a:txBody>
                    <a:bodyPr/>
                    <a:lstStyle/>
                    <a:p>
                      <a:pPr marL="0" algn="ctr"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17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A SPOC for users must be provided, including for vulnerability reporting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7616317"/>
                  </a:ext>
                </a:extLst>
              </a:tr>
              <a:tr h="0">
                <a:tc>
                  <a:txBody>
                    <a:bodyPr/>
                    <a:lstStyle/>
                    <a:p>
                      <a:pPr marL="0" algn="ctr"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Clear instructions for secure use must accompany the product and remain accessible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171384"/>
                  </a:ext>
                </a:extLst>
              </a:tr>
              <a:tr h="0">
                <a:tc>
                  <a:txBody>
                    <a:bodyPr/>
                    <a:lstStyle/>
                    <a:p>
                      <a:pPr marL="0" algn="ctr"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19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The support period end date must be clearly communicated at point of purchase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5276940"/>
                  </a:ext>
                </a:extLst>
              </a:tr>
              <a:tr h="0">
                <a:tc>
                  <a:txBody>
                    <a:bodyPr/>
                    <a:lstStyle/>
                    <a:p>
                      <a:pPr marL="0" algn="ctr"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20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A Declaration of Conformity must accompany the product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32208936"/>
                  </a:ext>
                </a:extLst>
              </a:tr>
              <a:tr h="0">
                <a:tc>
                  <a:txBody>
                    <a:bodyPr/>
                    <a:lstStyle/>
                    <a:p>
                      <a:pPr algn="ctr"/>
                      <a:r>
                        <a:rPr lang="en-GB" sz="1500" dirty="0">
                          <a:latin typeface="Arial" panose="020B0604020202020204" pitchFamily="34" charset="0"/>
                          <a:cs typeface="Arial" panose="020B0604020202020204" pitchFamily="34" charset="0"/>
                        </a:rPr>
                        <a:t>21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500" dirty="0">
                          <a:latin typeface="Arial" panose="020B0604020202020204" pitchFamily="34" charset="0"/>
                          <a:cs typeface="Arial" panose="020B0604020202020204" pitchFamily="34" charset="0"/>
                        </a:rPr>
                        <a:t>Immediate corrective action must be taken if a product falls into non-conformity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5544552"/>
                  </a:ext>
                </a:extLst>
              </a:tr>
              <a:tr h="0">
                <a:tc>
                  <a:txBody>
                    <a:bodyPr/>
                    <a:lstStyle/>
                    <a:p>
                      <a:pPr marL="0" algn="ctr"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Manufacturers must cooperate with Market Surveillance Authorities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0827297"/>
                  </a:ext>
                </a:extLst>
              </a:tr>
              <a:tr h="0">
                <a:tc>
                  <a:txBody>
                    <a:bodyPr/>
                    <a:lstStyle/>
                    <a:p>
                      <a:pPr marL="0" algn="ctr"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23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Authorities and users must be notified if a manufacturer ceases operations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7008496"/>
                  </a:ext>
                </a:extLst>
              </a:tr>
              <a:tr h="0">
                <a:tc>
                  <a:txBody>
                    <a:bodyPr/>
                    <a:lstStyle/>
                    <a:p>
                      <a:pPr marL="0" algn="ctr"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GB" sz="1500" kern="1200" dirty="0">
                          <a:solidFill>
                            <a:schemeClr val="tx1"/>
                          </a:solidFill>
                          <a:latin typeface="Arial" panose="020B0604020202020204" pitchFamily="34" charset="0"/>
                          <a:ea typeface="+mn-ea"/>
                          <a:cs typeface="Arial" panose="020B0604020202020204" pitchFamily="34" charset="0"/>
                        </a:rPr>
                        <a:t>The Commission may specify the Software Bill of Materials format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8261822"/>
                  </a:ext>
                </a:extLst>
              </a:tr>
            </a:tbl>
          </a:graphicData>
        </a:graphic>
      </p:graphicFrame>
    </p:spTree>
    <p:extLst>
      <p:ext uri="{BB962C8B-B14F-4D97-AF65-F5344CB8AC3E}">
        <p14:creationId xmlns:p14="http://schemas.microsoft.com/office/powerpoint/2010/main" val="586204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F16D33-2A03-CBAE-69E2-E4FE70EF52F2}"/>
            </a:ext>
          </a:extLst>
        </p:cNvPr>
        <p:cNvGrpSpPr/>
        <p:nvPr/>
      </p:nvGrpSpPr>
      <p:grpSpPr>
        <a:xfrm>
          <a:off x="0" y="0"/>
          <a:ext cx="0" cy="0"/>
          <a:chOff x="0" y="0"/>
          <a:chExt cx="0" cy="0"/>
        </a:xfrm>
      </p:grpSpPr>
      <p:pic>
        <p:nvPicPr>
          <p:cNvPr id="10" name="Picture 9">
            <a:extLst>
              <a:ext uri="{FF2B5EF4-FFF2-40B4-BE49-F238E27FC236}">
                <a16:creationId xmlns:a16="http://schemas.microsoft.com/office/drawing/2014/main" id="{A269BDFE-7F49-EAED-D683-A472BF762BCD}"/>
              </a:ext>
            </a:extLst>
          </p:cNvPr>
          <p:cNvPicPr>
            <a:picLocks noChangeAspect="1"/>
          </p:cNvPicPr>
          <p:nvPr/>
        </p:nvPicPr>
        <p:blipFill>
          <a:blip r:embed="rId3">
            <a:extLst>
              <a:ext uri="{28A0092B-C50C-407E-A947-70E740481C1C}">
                <a14:useLocalDpi xmlns:a14="http://schemas.microsoft.com/office/drawing/2010/main" val="0"/>
              </a:ext>
            </a:extLst>
          </a:blip>
          <a:srcRect l="58806"/>
          <a:stretch>
            <a:fillRect/>
          </a:stretch>
        </p:blipFill>
        <p:spPr>
          <a:xfrm>
            <a:off x="8300621" y="0"/>
            <a:ext cx="3891378" cy="6858000"/>
          </a:xfrm>
          <a:prstGeom prst="rect">
            <a:avLst/>
          </a:prstGeom>
        </p:spPr>
      </p:pic>
      <p:sp>
        <p:nvSpPr>
          <p:cNvPr id="2" name="Title 1">
            <a:extLst>
              <a:ext uri="{FF2B5EF4-FFF2-40B4-BE49-F238E27FC236}">
                <a16:creationId xmlns:a16="http://schemas.microsoft.com/office/drawing/2014/main" id="{D56CE423-29E8-8978-271E-F591091FCFE8}"/>
              </a:ext>
            </a:extLst>
          </p:cNvPr>
          <p:cNvSpPr>
            <a:spLocks noGrp="1"/>
          </p:cNvSpPr>
          <p:nvPr>
            <p:ph type="title"/>
          </p:nvPr>
        </p:nvSpPr>
        <p:spPr>
          <a:xfrm>
            <a:off x="305541" y="548464"/>
            <a:ext cx="5790460" cy="960740"/>
          </a:xfrm>
        </p:spPr>
        <p:txBody>
          <a:bodyPr>
            <a:normAutofit/>
          </a:bodyPr>
          <a:lstStyle/>
          <a:p>
            <a:r>
              <a:rPr lang="en-GB" sz="4000" dirty="0">
                <a:latin typeface="Arial" panose="020B0604020202020204" pitchFamily="34" charset="0"/>
                <a:cs typeface="Arial" panose="020B0604020202020204" pitchFamily="34" charset="0"/>
              </a:rPr>
              <a:t>What is required?  (A14)</a:t>
            </a:r>
          </a:p>
        </p:txBody>
      </p:sp>
      <p:sp>
        <p:nvSpPr>
          <p:cNvPr id="3" name="textruta 3">
            <a:extLst>
              <a:ext uri="{FF2B5EF4-FFF2-40B4-BE49-F238E27FC236}">
                <a16:creationId xmlns:a16="http://schemas.microsoft.com/office/drawing/2014/main" id="{F708D1C8-36FD-0DB0-163C-ADE6455DA9FA}"/>
              </a:ext>
            </a:extLst>
          </p:cNvPr>
          <p:cNvSpPr txBox="1"/>
          <p:nvPr/>
        </p:nvSpPr>
        <p:spPr>
          <a:xfrm>
            <a:off x="9426723" y="6297345"/>
            <a:ext cx="2469857" cy="369332"/>
          </a:xfrm>
          <a:prstGeom prst="rect">
            <a:avLst/>
          </a:prstGeom>
          <a:noFill/>
        </p:spPr>
        <p:txBody>
          <a:bodyPr wrap="square" rtlCol="0">
            <a:spAutoFit/>
          </a:bodyPr>
          <a:lstStyle/>
          <a:p>
            <a:pPr algn="l"/>
            <a:r>
              <a:rPr lang="sv-SE" dirty="0">
                <a:solidFill>
                  <a:schemeClr val="bg1"/>
                </a:solidFill>
                <a:latin typeface="Bitter Light" pitchFamily="2" charset="0"/>
              </a:rPr>
              <a:t>No </a:t>
            </a:r>
            <a:r>
              <a:rPr lang="en-GB" noProof="0" dirty="0">
                <a:solidFill>
                  <a:schemeClr val="bg1"/>
                </a:solidFill>
                <a:latin typeface="Bitter Light" pitchFamily="2" charset="0"/>
              </a:rPr>
              <a:t>nonsense</a:t>
            </a:r>
            <a:r>
              <a:rPr lang="sv-SE" dirty="0">
                <a:solidFill>
                  <a:schemeClr val="bg1"/>
                </a:solidFill>
                <a:latin typeface="Bitter Light" pitchFamily="2" charset="0"/>
              </a:rPr>
              <a:t> </a:t>
            </a:r>
            <a:r>
              <a:rPr lang="en-GB" noProof="0" dirty="0">
                <a:solidFill>
                  <a:schemeClr val="bg1"/>
                </a:solidFill>
                <a:latin typeface="Bitter Light" pitchFamily="2" charset="0"/>
              </a:rPr>
              <a:t>security</a:t>
            </a:r>
            <a:endParaRPr lang="sv-SE" dirty="0">
              <a:solidFill>
                <a:schemeClr val="bg1"/>
              </a:solidFill>
              <a:latin typeface="Bitter Light" pitchFamily="2" charset="0"/>
            </a:endParaRPr>
          </a:p>
        </p:txBody>
      </p:sp>
      <p:pic>
        <p:nvPicPr>
          <p:cNvPr id="4" name="Bildobjekt 4">
            <a:extLst>
              <a:ext uri="{FF2B5EF4-FFF2-40B4-BE49-F238E27FC236}">
                <a16:creationId xmlns:a16="http://schemas.microsoft.com/office/drawing/2014/main" id="{DC7994D2-A58C-FF9E-3A2B-624CC2FB7DCE}"/>
              </a:ext>
            </a:extLst>
          </p:cNvPr>
          <p:cNvPicPr>
            <a:picLocks noChangeAspect="1"/>
          </p:cNvPicPr>
          <p:nvPr/>
        </p:nvPicPr>
        <p:blipFill>
          <a:blip r:embed="rId4">
            <a:alphaModFix/>
            <a:extLst>
              <a:ext uri="{28A0092B-C50C-407E-A947-70E740481C1C}">
                <a14:useLocalDpi xmlns:a14="http://schemas.microsoft.com/office/drawing/2010/main" val="0"/>
              </a:ext>
            </a:extLst>
          </a:blip>
          <a:stretch>
            <a:fillRect/>
          </a:stretch>
        </p:blipFill>
        <p:spPr>
          <a:xfrm>
            <a:off x="9729239" y="5913697"/>
            <a:ext cx="1323963" cy="383648"/>
          </a:xfrm>
          <a:prstGeom prst="rect">
            <a:avLst/>
          </a:prstGeom>
        </p:spPr>
      </p:pic>
      <p:sp>
        <p:nvSpPr>
          <p:cNvPr id="6" name="Content Placeholder 5">
            <a:extLst>
              <a:ext uri="{FF2B5EF4-FFF2-40B4-BE49-F238E27FC236}">
                <a16:creationId xmlns:a16="http://schemas.microsoft.com/office/drawing/2014/main" id="{138D1E10-947F-B32C-C499-423E2CE94234}"/>
              </a:ext>
            </a:extLst>
          </p:cNvPr>
          <p:cNvSpPr>
            <a:spLocks noGrp="1"/>
          </p:cNvSpPr>
          <p:nvPr>
            <p:ph idx="1"/>
          </p:nvPr>
        </p:nvSpPr>
        <p:spPr>
          <a:xfrm>
            <a:off x="447583" y="1683582"/>
            <a:ext cx="10515600" cy="4351338"/>
          </a:xfrm>
        </p:spPr>
        <p:txBody>
          <a:bodyPr/>
          <a:lstStyle/>
          <a:p>
            <a:r>
              <a:rPr lang="en-GB" dirty="0"/>
              <a:t>Must report </a:t>
            </a:r>
          </a:p>
          <a:p>
            <a:pPr lvl="1"/>
            <a:r>
              <a:rPr lang="en-GB" dirty="0"/>
              <a:t>Actively exploited vulnerabilities</a:t>
            </a:r>
          </a:p>
          <a:p>
            <a:pPr lvl="1"/>
            <a:r>
              <a:rPr lang="en-GB" dirty="0"/>
              <a:t>Severe incidents</a:t>
            </a:r>
          </a:p>
          <a:p>
            <a:r>
              <a:rPr lang="en-GB" dirty="0"/>
              <a:t>Begins September 2026</a:t>
            </a:r>
          </a:p>
          <a:p>
            <a:r>
              <a:rPr lang="en-GB" dirty="0"/>
              <a:t>Defined time frames you must meet</a:t>
            </a:r>
          </a:p>
          <a:p>
            <a:r>
              <a:rPr lang="en-GB" dirty="0"/>
              <a:t>Single reporting platform</a:t>
            </a:r>
          </a:p>
        </p:txBody>
      </p:sp>
    </p:spTree>
    <p:extLst>
      <p:ext uri="{BB962C8B-B14F-4D97-AF65-F5344CB8AC3E}">
        <p14:creationId xmlns:p14="http://schemas.microsoft.com/office/powerpoint/2010/main" val="1772110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4EDC2-03E3-FF50-9D2A-42D5AE527F8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83AA591-1A11-38D9-C97A-028668F293E8}"/>
              </a:ext>
            </a:extLst>
          </p:cNvPr>
          <p:cNvPicPr>
            <a:picLocks noChangeAspect="1"/>
          </p:cNvPicPr>
          <p:nvPr/>
        </p:nvPicPr>
        <p:blipFill>
          <a:blip r:embed="rId3">
            <a:extLst>
              <a:ext uri="{28A0092B-C50C-407E-A947-70E740481C1C}">
                <a14:useLocalDpi xmlns:a14="http://schemas.microsoft.com/office/drawing/2010/main" val="0"/>
              </a:ext>
            </a:extLst>
          </a:blip>
          <a:srcRect l="58806"/>
          <a:stretch>
            <a:fillRect/>
          </a:stretch>
        </p:blipFill>
        <p:spPr>
          <a:xfrm>
            <a:off x="8211845" y="0"/>
            <a:ext cx="3980154" cy="6858000"/>
          </a:xfrm>
          <a:prstGeom prst="rect">
            <a:avLst/>
          </a:prstGeom>
        </p:spPr>
      </p:pic>
      <p:sp>
        <p:nvSpPr>
          <p:cNvPr id="2" name="Title 1">
            <a:extLst>
              <a:ext uri="{FF2B5EF4-FFF2-40B4-BE49-F238E27FC236}">
                <a16:creationId xmlns:a16="http://schemas.microsoft.com/office/drawing/2014/main" id="{01D70C42-C3AC-3FDF-7080-2F77B8864229}"/>
              </a:ext>
            </a:extLst>
          </p:cNvPr>
          <p:cNvSpPr>
            <a:spLocks noGrp="1"/>
          </p:cNvSpPr>
          <p:nvPr>
            <p:ph type="title"/>
          </p:nvPr>
        </p:nvSpPr>
        <p:spPr>
          <a:xfrm>
            <a:off x="838200" y="539586"/>
            <a:ext cx="6858740" cy="960740"/>
          </a:xfrm>
        </p:spPr>
        <p:txBody>
          <a:bodyPr>
            <a:normAutofit/>
          </a:bodyPr>
          <a:lstStyle/>
          <a:p>
            <a:r>
              <a:rPr lang="en-GB" sz="4000" dirty="0">
                <a:latin typeface="Arial" panose="020B0604020202020204" pitchFamily="34" charset="0"/>
                <a:cs typeface="Arial" panose="020B0604020202020204" pitchFamily="34" charset="0"/>
              </a:rPr>
              <a:t>Where To Start</a:t>
            </a:r>
          </a:p>
        </p:txBody>
      </p:sp>
      <p:sp>
        <p:nvSpPr>
          <p:cNvPr id="30" name="Content Placeholder 2">
            <a:extLst>
              <a:ext uri="{FF2B5EF4-FFF2-40B4-BE49-F238E27FC236}">
                <a16:creationId xmlns:a16="http://schemas.microsoft.com/office/drawing/2014/main" id="{C3FB7EE4-BE71-7535-D938-F855522435B6}"/>
              </a:ext>
            </a:extLst>
          </p:cNvPr>
          <p:cNvSpPr>
            <a:spLocks noGrp="1"/>
          </p:cNvSpPr>
          <p:nvPr>
            <p:ph idx="1"/>
          </p:nvPr>
        </p:nvSpPr>
        <p:spPr>
          <a:xfrm>
            <a:off x="838200" y="1731146"/>
            <a:ext cx="7036293" cy="4374375"/>
          </a:xfrm>
        </p:spPr>
        <p:txBody>
          <a:bodyPr>
            <a:normAutofit/>
          </a:bodyPr>
          <a:lstStyle/>
          <a:p>
            <a:r>
              <a:rPr lang="en-GB" sz="2400" dirty="0">
                <a:latin typeface="Arial" panose="020B0604020202020204" pitchFamily="34" charset="0"/>
                <a:cs typeface="Arial" panose="020B0604020202020204" pitchFamily="34" charset="0"/>
              </a:rPr>
              <a:t>Where are you now?</a:t>
            </a:r>
          </a:p>
          <a:p>
            <a:r>
              <a:rPr lang="en-GB" sz="2400" dirty="0">
                <a:latin typeface="Arial" panose="020B0604020202020204" pitchFamily="34" charset="0"/>
                <a:cs typeface="Arial" panose="020B0604020202020204" pitchFamily="34" charset="0"/>
              </a:rPr>
              <a:t>Create an implementation road map</a:t>
            </a:r>
          </a:p>
          <a:p>
            <a:r>
              <a:rPr lang="en-GB" sz="2400" dirty="0">
                <a:latin typeface="Arial" panose="020B0604020202020204" pitchFamily="34" charset="0"/>
                <a:cs typeface="Arial" panose="020B0604020202020204" pitchFamily="34" charset="0"/>
              </a:rPr>
              <a:t>Manage progress</a:t>
            </a:r>
          </a:p>
          <a:p>
            <a:pPr marL="0" indent="0">
              <a:buNone/>
            </a:pPr>
            <a:endParaRPr lang="en-GB" sz="20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p:txBody>
      </p:sp>
      <p:sp>
        <p:nvSpPr>
          <p:cNvPr id="3" name="textruta 3">
            <a:extLst>
              <a:ext uri="{FF2B5EF4-FFF2-40B4-BE49-F238E27FC236}">
                <a16:creationId xmlns:a16="http://schemas.microsoft.com/office/drawing/2014/main" id="{7C16630D-AA91-9C0B-D27C-90D0C717D080}"/>
              </a:ext>
            </a:extLst>
          </p:cNvPr>
          <p:cNvSpPr txBox="1"/>
          <p:nvPr/>
        </p:nvSpPr>
        <p:spPr>
          <a:xfrm>
            <a:off x="9426723" y="6297345"/>
            <a:ext cx="2469857" cy="369332"/>
          </a:xfrm>
          <a:prstGeom prst="rect">
            <a:avLst/>
          </a:prstGeom>
          <a:noFill/>
        </p:spPr>
        <p:txBody>
          <a:bodyPr wrap="square" rtlCol="0">
            <a:spAutoFit/>
          </a:bodyPr>
          <a:lstStyle/>
          <a:p>
            <a:pPr algn="l"/>
            <a:r>
              <a:rPr lang="sv-SE">
                <a:solidFill>
                  <a:schemeClr val="bg1"/>
                </a:solidFill>
                <a:latin typeface="Bitter Light" pitchFamily="2" charset="0"/>
              </a:rPr>
              <a:t>No </a:t>
            </a:r>
            <a:r>
              <a:rPr lang="en-GB" noProof="0">
                <a:solidFill>
                  <a:schemeClr val="bg1"/>
                </a:solidFill>
                <a:latin typeface="Bitter Light" pitchFamily="2" charset="0"/>
              </a:rPr>
              <a:t>nonsense</a:t>
            </a:r>
            <a:r>
              <a:rPr lang="sv-SE">
                <a:solidFill>
                  <a:schemeClr val="bg1"/>
                </a:solidFill>
                <a:latin typeface="Bitter Light" pitchFamily="2" charset="0"/>
              </a:rPr>
              <a:t> </a:t>
            </a:r>
            <a:r>
              <a:rPr lang="en-GB" noProof="0">
                <a:solidFill>
                  <a:schemeClr val="bg1"/>
                </a:solidFill>
                <a:latin typeface="Bitter Light" pitchFamily="2" charset="0"/>
              </a:rPr>
              <a:t>security</a:t>
            </a:r>
            <a:endParaRPr lang="sv-SE" dirty="0">
              <a:solidFill>
                <a:schemeClr val="bg1"/>
              </a:solidFill>
              <a:latin typeface="Bitter Light" pitchFamily="2" charset="0"/>
            </a:endParaRPr>
          </a:p>
        </p:txBody>
      </p:sp>
      <p:pic>
        <p:nvPicPr>
          <p:cNvPr id="4" name="Bildobjekt 4">
            <a:extLst>
              <a:ext uri="{FF2B5EF4-FFF2-40B4-BE49-F238E27FC236}">
                <a16:creationId xmlns:a16="http://schemas.microsoft.com/office/drawing/2014/main" id="{CDDA2CA1-7EAD-FCF0-068B-B2D9522960E0}"/>
              </a:ext>
            </a:extLst>
          </p:cNvPr>
          <p:cNvPicPr>
            <a:picLocks noChangeAspect="1"/>
          </p:cNvPicPr>
          <p:nvPr/>
        </p:nvPicPr>
        <p:blipFill>
          <a:blip r:embed="rId4">
            <a:alphaModFix/>
            <a:extLst>
              <a:ext uri="{28A0092B-C50C-407E-A947-70E740481C1C}">
                <a14:useLocalDpi xmlns:a14="http://schemas.microsoft.com/office/drawing/2010/main" val="0"/>
              </a:ext>
            </a:extLst>
          </a:blip>
          <a:stretch>
            <a:fillRect/>
          </a:stretch>
        </p:blipFill>
        <p:spPr>
          <a:xfrm>
            <a:off x="9764750" y="5913697"/>
            <a:ext cx="1323963" cy="383648"/>
          </a:xfrm>
          <a:prstGeom prst="rect">
            <a:avLst/>
          </a:prstGeom>
        </p:spPr>
      </p:pic>
    </p:spTree>
    <p:extLst>
      <p:ext uri="{BB962C8B-B14F-4D97-AF65-F5344CB8AC3E}">
        <p14:creationId xmlns:p14="http://schemas.microsoft.com/office/powerpoint/2010/main" val="3859640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F47C94-C697-D2F2-9840-7D9C8F1C22B4}"/>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C5753C4-A834-BA90-3EB6-DA17D218AA68}"/>
              </a:ext>
            </a:extLst>
          </p:cNvPr>
          <p:cNvPicPr>
            <a:picLocks noChangeAspect="1"/>
          </p:cNvPicPr>
          <p:nvPr/>
        </p:nvPicPr>
        <p:blipFill>
          <a:blip r:embed="rId3">
            <a:extLst>
              <a:ext uri="{28A0092B-C50C-407E-A947-70E740481C1C}">
                <a14:useLocalDpi xmlns:a14="http://schemas.microsoft.com/office/drawing/2010/main" val="0"/>
              </a:ext>
            </a:extLst>
          </a:blip>
          <a:srcRect l="58806"/>
          <a:stretch>
            <a:fillRect/>
          </a:stretch>
        </p:blipFill>
        <p:spPr>
          <a:xfrm>
            <a:off x="8211845" y="0"/>
            <a:ext cx="3980154" cy="6858000"/>
          </a:xfrm>
          <a:prstGeom prst="rect">
            <a:avLst/>
          </a:prstGeom>
        </p:spPr>
      </p:pic>
      <p:sp>
        <p:nvSpPr>
          <p:cNvPr id="2" name="Title 1">
            <a:extLst>
              <a:ext uri="{FF2B5EF4-FFF2-40B4-BE49-F238E27FC236}">
                <a16:creationId xmlns:a16="http://schemas.microsoft.com/office/drawing/2014/main" id="{B7B9511F-D7AE-FFA1-5318-3107A30D1E7E}"/>
              </a:ext>
            </a:extLst>
          </p:cNvPr>
          <p:cNvSpPr>
            <a:spLocks noGrp="1"/>
          </p:cNvSpPr>
          <p:nvPr>
            <p:ph type="title"/>
          </p:nvPr>
        </p:nvSpPr>
        <p:spPr>
          <a:xfrm>
            <a:off x="403194" y="433054"/>
            <a:ext cx="7551198" cy="960740"/>
          </a:xfrm>
        </p:spPr>
        <p:txBody>
          <a:bodyPr>
            <a:normAutofit/>
          </a:bodyPr>
          <a:lstStyle/>
          <a:p>
            <a:r>
              <a:rPr lang="en-GB" sz="4000" dirty="0">
                <a:latin typeface="Arial" panose="020B0604020202020204" pitchFamily="34" charset="0"/>
                <a:cs typeface="Arial" panose="020B0604020202020204" pitchFamily="34" charset="0"/>
              </a:rPr>
              <a:t>Considerations</a:t>
            </a:r>
          </a:p>
        </p:txBody>
      </p:sp>
      <p:sp>
        <p:nvSpPr>
          <p:cNvPr id="30" name="Content Placeholder 2">
            <a:extLst>
              <a:ext uri="{FF2B5EF4-FFF2-40B4-BE49-F238E27FC236}">
                <a16:creationId xmlns:a16="http://schemas.microsoft.com/office/drawing/2014/main" id="{F859414B-7EDF-CCD0-F75B-BE7EDCB1FCE7}"/>
              </a:ext>
            </a:extLst>
          </p:cNvPr>
          <p:cNvSpPr>
            <a:spLocks noGrp="1"/>
          </p:cNvSpPr>
          <p:nvPr>
            <p:ph idx="1"/>
          </p:nvPr>
        </p:nvSpPr>
        <p:spPr>
          <a:xfrm>
            <a:off x="399099" y="1539322"/>
            <a:ext cx="7652948" cy="4374375"/>
          </a:xfrm>
        </p:spPr>
        <p:txBody>
          <a:bodyPr>
            <a:normAutofit/>
          </a:bodyPr>
          <a:lstStyle/>
          <a:p>
            <a:r>
              <a:rPr lang="en-GB" sz="2400" dirty="0">
                <a:latin typeface="Arial" panose="020B0604020202020204" pitchFamily="34" charset="0"/>
                <a:cs typeface="Arial" panose="020B0604020202020204" pitchFamily="34" charset="0"/>
              </a:rPr>
              <a:t>Is what is in place compliant enough?</a:t>
            </a:r>
          </a:p>
          <a:p>
            <a:r>
              <a:rPr lang="en-GB" sz="2400" dirty="0">
                <a:latin typeface="Arial" panose="020B0604020202020204" pitchFamily="34" charset="0"/>
                <a:cs typeface="Arial" panose="020B0604020202020204" pitchFamily="34" charset="0"/>
              </a:rPr>
              <a:t>What are your highest risks?</a:t>
            </a:r>
          </a:p>
          <a:p>
            <a:r>
              <a:rPr lang="en-GB" sz="2400" dirty="0">
                <a:latin typeface="Arial" panose="020B0604020202020204" pitchFamily="34" charset="0"/>
                <a:cs typeface="Arial" panose="020B0604020202020204" pitchFamily="34" charset="0"/>
              </a:rPr>
              <a:t>What will take the longest to implement?</a:t>
            </a:r>
          </a:p>
          <a:p>
            <a:r>
              <a:rPr lang="en-GB" sz="2400" dirty="0">
                <a:latin typeface="Arial" panose="020B0604020202020204" pitchFamily="34" charset="0"/>
                <a:cs typeface="Arial" panose="020B0604020202020204" pitchFamily="34" charset="0"/>
              </a:rPr>
              <a:t>What budgets and resources do you need?</a:t>
            </a:r>
          </a:p>
          <a:p>
            <a:r>
              <a:rPr lang="en-GB" sz="2400" dirty="0">
                <a:latin typeface="Arial" panose="020B0604020202020204" pitchFamily="34" charset="0"/>
                <a:cs typeface="Arial" panose="020B0604020202020204" pitchFamily="34" charset="0"/>
              </a:rPr>
              <a:t>Are there changing priorities?</a:t>
            </a:r>
          </a:p>
          <a:p>
            <a:r>
              <a:rPr lang="en-GB" sz="2400" dirty="0">
                <a:latin typeface="Arial" panose="020B0604020202020204" pitchFamily="34" charset="0"/>
                <a:cs typeface="Arial" panose="020B0604020202020204" pitchFamily="34" charset="0"/>
              </a:rPr>
              <a:t>Ongoing management of the implementation</a:t>
            </a:r>
          </a:p>
          <a:p>
            <a:pPr marL="0" indent="0">
              <a:buNone/>
            </a:pPr>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pPr marL="0" indent="0">
              <a:buNone/>
            </a:pPr>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p:txBody>
      </p:sp>
      <p:sp>
        <p:nvSpPr>
          <p:cNvPr id="3" name="textruta 3">
            <a:extLst>
              <a:ext uri="{FF2B5EF4-FFF2-40B4-BE49-F238E27FC236}">
                <a16:creationId xmlns:a16="http://schemas.microsoft.com/office/drawing/2014/main" id="{B6547444-CCE3-4AA0-B1B8-B16957133B25}"/>
              </a:ext>
            </a:extLst>
          </p:cNvPr>
          <p:cNvSpPr txBox="1"/>
          <p:nvPr/>
        </p:nvSpPr>
        <p:spPr>
          <a:xfrm>
            <a:off x="9426723" y="6297345"/>
            <a:ext cx="2469857" cy="369332"/>
          </a:xfrm>
          <a:prstGeom prst="rect">
            <a:avLst/>
          </a:prstGeom>
          <a:noFill/>
        </p:spPr>
        <p:txBody>
          <a:bodyPr wrap="square" rtlCol="0">
            <a:spAutoFit/>
          </a:bodyPr>
          <a:lstStyle/>
          <a:p>
            <a:pPr algn="l"/>
            <a:r>
              <a:rPr lang="sv-SE">
                <a:solidFill>
                  <a:schemeClr val="bg1"/>
                </a:solidFill>
                <a:latin typeface="Bitter Light" pitchFamily="2" charset="0"/>
              </a:rPr>
              <a:t>No </a:t>
            </a:r>
            <a:r>
              <a:rPr lang="en-GB" noProof="0">
                <a:solidFill>
                  <a:schemeClr val="bg1"/>
                </a:solidFill>
                <a:latin typeface="Bitter Light" pitchFamily="2" charset="0"/>
              </a:rPr>
              <a:t>nonsense</a:t>
            </a:r>
            <a:r>
              <a:rPr lang="sv-SE">
                <a:solidFill>
                  <a:schemeClr val="bg1"/>
                </a:solidFill>
                <a:latin typeface="Bitter Light" pitchFamily="2" charset="0"/>
              </a:rPr>
              <a:t> </a:t>
            </a:r>
            <a:r>
              <a:rPr lang="en-GB" noProof="0">
                <a:solidFill>
                  <a:schemeClr val="bg1"/>
                </a:solidFill>
                <a:latin typeface="Bitter Light" pitchFamily="2" charset="0"/>
              </a:rPr>
              <a:t>security</a:t>
            </a:r>
            <a:endParaRPr lang="sv-SE" dirty="0">
              <a:solidFill>
                <a:schemeClr val="bg1"/>
              </a:solidFill>
              <a:latin typeface="Bitter Light" pitchFamily="2" charset="0"/>
            </a:endParaRPr>
          </a:p>
        </p:txBody>
      </p:sp>
      <p:pic>
        <p:nvPicPr>
          <p:cNvPr id="4" name="Bildobjekt 4">
            <a:extLst>
              <a:ext uri="{FF2B5EF4-FFF2-40B4-BE49-F238E27FC236}">
                <a16:creationId xmlns:a16="http://schemas.microsoft.com/office/drawing/2014/main" id="{163D4681-2DAD-15BC-81E3-78C5C964CE2D}"/>
              </a:ext>
            </a:extLst>
          </p:cNvPr>
          <p:cNvPicPr>
            <a:picLocks noChangeAspect="1"/>
          </p:cNvPicPr>
          <p:nvPr/>
        </p:nvPicPr>
        <p:blipFill>
          <a:blip r:embed="rId4">
            <a:alphaModFix/>
            <a:extLst>
              <a:ext uri="{28A0092B-C50C-407E-A947-70E740481C1C}">
                <a14:useLocalDpi xmlns:a14="http://schemas.microsoft.com/office/drawing/2010/main" val="0"/>
              </a:ext>
            </a:extLst>
          </a:blip>
          <a:stretch>
            <a:fillRect/>
          </a:stretch>
        </p:blipFill>
        <p:spPr>
          <a:xfrm>
            <a:off x="9764750" y="5913697"/>
            <a:ext cx="1323963" cy="383648"/>
          </a:xfrm>
          <a:prstGeom prst="rect">
            <a:avLst/>
          </a:prstGeom>
        </p:spPr>
      </p:pic>
    </p:spTree>
    <p:extLst>
      <p:ext uri="{BB962C8B-B14F-4D97-AF65-F5344CB8AC3E}">
        <p14:creationId xmlns:p14="http://schemas.microsoft.com/office/powerpoint/2010/main" val="388390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6127</TotalTime>
  <Words>2917</Words>
  <Application>Microsoft Office PowerPoint</Application>
  <PresentationFormat>Widescreen</PresentationFormat>
  <Paragraphs>339</Paragraphs>
  <Slides>14</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Aptos</vt:lpstr>
      <vt:lpstr>Aptos Display</vt:lpstr>
      <vt:lpstr>Arial</vt:lpstr>
      <vt:lpstr>Bitter Light</vt:lpstr>
      <vt:lpstr>Times New Roman</vt:lpstr>
      <vt:lpstr>Office Theme</vt:lpstr>
      <vt:lpstr>Cyber Resilience Act:</vt:lpstr>
      <vt:lpstr>Agenda</vt:lpstr>
      <vt:lpstr>What is required?</vt:lpstr>
      <vt:lpstr>What is required?  (A13)</vt:lpstr>
      <vt:lpstr>What are the cybersecurity requirements? </vt:lpstr>
      <vt:lpstr>What is required? (A13)</vt:lpstr>
      <vt:lpstr>What is required?  (A14)</vt:lpstr>
      <vt:lpstr>Where To Start</vt:lpstr>
      <vt:lpstr>Considerations</vt:lpstr>
      <vt:lpstr>Critical Issues: Security</vt:lpstr>
      <vt:lpstr>Critical Issues</vt:lpstr>
      <vt:lpstr>Conformity Assessment Comparison</vt:lpstr>
      <vt:lpstr>Summary</vt:lpstr>
      <vt:lpstr>Any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Lynda Woollard</dc:creator>
  <cp:lastModifiedBy>Lynda Woollard</cp:lastModifiedBy>
  <cp:revision>5</cp:revision>
  <dcterms:created xsi:type="dcterms:W3CDTF">2026-05-14T10:01:05Z</dcterms:created>
  <dcterms:modified xsi:type="dcterms:W3CDTF">2026-05-19T11:48:52Z</dcterms:modified>
</cp:coreProperties>
</file>