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56267" autoAdjust="0"/>
  </p:normalViewPr>
  <p:slideViewPr>
    <p:cSldViewPr snapToGrid="0">
      <p:cViewPr varScale="1">
        <p:scale>
          <a:sx n="40" d="100"/>
          <a:sy n="40" d="100"/>
        </p:scale>
        <p:origin x="1685" y="2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FEEB8-8364-4A63-B7F8-885E602CE967}" type="datetimeFigureOut">
              <a:rPr lang="en-GB" smtClean="0"/>
              <a:t>08/05/2026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D33BA-0A1E-489A-A994-A296EE1EFC22}" type="slidenum">
              <a:rPr lang="en-GB" smtClean="0"/>
              <a:t>‹#›</a:t>
            </a:fld>
            <a:endParaRPr lang="en-GB"/>
          </a:p>
        </p:txBody>
      </p:sp>
    </p:spTree>
    <p:extLst>
      <p:ext uri="{BB962C8B-B14F-4D97-AF65-F5344CB8AC3E}">
        <p14:creationId xmlns:p14="http://schemas.microsoft.com/office/powerpoint/2010/main" val="245405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AD33BA-0A1E-489A-A994-A296EE1EFC22}" type="slidenum">
              <a:rPr lang="en-GB" smtClean="0"/>
              <a:t>1</a:t>
            </a:fld>
            <a:endParaRPr lang="en-GB"/>
          </a:p>
        </p:txBody>
      </p:sp>
    </p:spTree>
    <p:extLst>
      <p:ext uri="{BB962C8B-B14F-4D97-AF65-F5344CB8AC3E}">
        <p14:creationId xmlns:p14="http://schemas.microsoft.com/office/powerpoint/2010/main" val="223137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ISO27000 series define information security standards.</a:t>
            </a:r>
          </a:p>
          <a:p>
            <a:endParaRPr lang="en-GB" dirty="0"/>
          </a:p>
          <a:p>
            <a:r>
              <a:rPr lang="en-GB" dirty="0"/>
              <a:t>ISO27001 is the criteria for an Information Security Management System (ISMS) which certification is based upon.  </a:t>
            </a:r>
          </a:p>
          <a:p>
            <a:r>
              <a:rPr lang="en-GB" dirty="0"/>
              <a:t>ISO27002 is the standard that details the security controls that are in Annex A of ISO27001.</a:t>
            </a:r>
          </a:p>
          <a:p>
            <a:r>
              <a:rPr lang="en-GB" dirty="0"/>
              <a:t>ISO27003 provides guidance and explanations for ISO27001.</a:t>
            </a:r>
          </a:p>
          <a:p>
            <a:r>
              <a:rPr lang="en-GB" dirty="0"/>
              <a:t>ISO27005 defines the risk management approach that supports ISO27001.</a:t>
            </a:r>
          </a:p>
          <a:p>
            <a:endParaRPr lang="en-GB" dirty="0"/>
          </a:p>
          <a:p>
            <a:r>
              <a:rPr lang="en-GB" dirty="0"/>
              <a:t>CIS controls is a phased implementation approach for information security based upon ISO27001.  This provides a roadmap of implementation for companies in their journey towards information security management.</a:t>
            </a:r>
          </a:p>
          <a:p>
            <a:endParaRPr lang="en-GB" dirty="0"/>
          </a:p>
          <a:p>
            <a:r>
              <a:rPr lang="en-GB" dirty="0"/>
              <a:t>NIST is the US government implementation of the ISO27001 standard but provides quite detailed documentation relating to technical implementations which may be useful for companies when implementing technical controls.</a:t>
            </a:r>
          </a:p>
          <a:p>
            <a:endParaRPr lang="en-GB" dirty="0"/>
          </a:p>
          <a:p>
            <a:r>
              <a:rPr lang="en-GB" dirty="0"/>
              <a:t>Cyber Essentials is a scheme set up originally in the UK, but now </a:t>
            </a:r>
            <a:r>
              <a:rPr lang="en-GB"/>
              <a:t>in Sweden as the SSF, </a:t>
            </a:r>
            <a:r>
              <a:rPr lang="en-GB" dirty="0"/>
              <a:t>aimed at small and medium sized companies to help them be more secure given they may not always have the resources to implement a full ISMS like a larger sized company may have.</a:t>
            </a:r>
          </a:p>
        </p:txBody>
      </p:sp>
      <p:sp>
        <p:nvSpPr>
          <p:cNvPr id="4" name="Slide Number Placeholder 3"/>
          <p:cNvSpPr>
            <a:spLocks noGrp="1"/>
          </p:cNvSpPr>
          <p:nvPr>
            <p:ph type="sldNum" sz="quarter" idx="5"/>
          </p:nvPr>
        </p:nvSpPr>
        <p:spPr/>
        <p:txBody>
          <a:bodyPr/>
          <a:lstStyle/>
          <a:p>
            <a:fld id="{26AD33BA-0A1E-489A-A994-A296EE1EFC22}" type="slidenum">
              <a:rPr lang="en-GB" smtClean="0"/>
              <a:t>11</a:t>
            </a:fld>
            <a:endParaRPr lang="en-GB"/>
          </a:p>
        </p:txBody>
      </p:sp>
    </p:spTree>
    <p:extLst>
      <p:ext uri="{BB962C8B-B14F-4D97-AF65-F5344CB8AC3E}">
        <p14:creationId xmlns:p14="http://schemas.microsoft.com/office/powerpoint/2010/main" val="15260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systematic approach to information security essentially requires an information security management system (ISMS) to be in place to manage information security risks and issues in a consistent way.  </a:t>
            </a:r>
          </a:p>
          <a:p>
            <a:r>
              <a:rPr lang="en-GB" dirty="0"/>
              <a:t>It is built on a set of policies and procedures that ensure security is adhered to in the business.</a:t>
            </a:r>
          </a:p>
          <a:p>
            <a:endParaRPr lang="en-GB" dirty="0"/>
          </a:p>
          <a:p>
            <a:r>
              <a:rPr lang="en-GB" dirty="0"/>
              <a:t>Such a structured approach will be more efficient and effective for organisations to build such an information security management system - it allows an organisation to prioritise its highest risks first and create a roadmap for implementation to fit business priorities and budgets.  </a:t>
            </a:r>
          </a:p>
          <a:p>
            <a:endParaRPr lang="en-GB" dirty="0"/>
          </a:p>
          <a:p>
            <a:r>
              <a:rPr lang="en-GB" dirty="0"/>
              <a:t>It also allows for changing risk levels and emerging risks which may become a priority to address and allow the business to address it in a structured and consistent way.  If a structured approach is not used, it can become messy and disorganised and the organisation wastes time and effort in implementing security controls which may not be effective or required.</a:t>
            </a:r>
          </a:p>
          <a:p>
            <a:endParaRPr lang="en-GB" dirty="0"/>
          </a:p>
          <a:p>
            <a:r>
              <a:rPr lang="en-GB" dirty="0"/>
              <a:t>A structured, systematic way allows the organisation to manage its progress in achieving its information security objectives and be able to manage resources accordingly if objectives will not be met in the required time frame or to readjust the time frames.</a:t>
            </a:r>
          </a:p>
          <a:p>
            <a:endParaRPr lang="en-GB" dirty="0"/>
          </a:p>
          <a:p>
            <a:r>
              <a:rPr lang="en-GB" dirty="0"/>
              <a:t>A raft of new legislation requires organisations to demonstrate compliance with information security measures.  Two key laws are NIS2 and the Cyber Resilience Act.  These are complimentary pieces of legislation which set out the requirements for organisational security (NIS2) for organisations in critical sectors, and product security (CRA).  The AI Act and Data Act also have requirements for security with the overarching General Product Safety Regulation now including secure as part of its definition of a safe product.  The CRA particularly requires a structured approach to demonstrating information security in its requirements for conformity assessments, particularly with the technical documentation.</a:t>
            </a:r>
          </a:p>
          <a:p>
            <a:endParaRPr lang="en-GB" dirty="0"/>
          </a:p>
          <a:p>
            <a:r>
              <a:rPr lang="en-GB" dirty="0"/>
              <a:t>An unstructured approach will make it difficult to meet these legal requirements.</a:t>
            </a:r>
          </a:p>
          <a:p>
            <a:endParaRPr lang="en-GB" dirty="0"/>
          </a:p>
        </p:txBody>
      </p:sp>
      <p:sp>
        <p:nvSpPr>
          <p:cNvPr id="4" name="Slide Number Placeholder 3"/>
          <p:cNvSpPr>
            <a:spLocks noGrp="1"/>
          </p:cNvSpPr>
          <p:nvPr>
            <p:ph type="sldNum" sz="quarter" idx="5"/>
          </p:nvPr>
        </p:nvSpPr>
        <p:spPr/>
        <p:txBody>
          <a:bodyPr/>
          <a:lstStyle/>
          <a:p>
            <a:fld id="{26AD33BA-0A1E-489A-A994-A296EE1EFC22}" type="slidenum">
              <a:rPr lang="en-GB" smtClean="0"/>
              <a:t>3</a:t>
            </a:fld>
            <a:endParaRPr lang="en-GB"/>
          </a:p>
        </p:txBody>
      </p:sp>
    </p:spTree>
    <p:extLst>
      <p:ext uri="{BB962C8B-B14F-4D97-AF65-F5344CB8AC3E}">
        <p14:creationId xmlns:p14="http://schemas.microsoft.com/office/powerpoint/2010/main" val="183338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E3AE2-BC0E-92ED-CA53-C098E0A87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9292C-0999-CDEB-268C-E125B06B7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AD249-23A8-8FB4-880D-14063AA40003}"/>
              </a:ext>
            </a:extLst>
          </p:cNvPr>
          <p:cNvSpPr>
            <a:spLocks noGrp="1"/>
          </p:cNvSpPr>
          <p:nvPr>
            <p:ph type="body" idx="1"/>
          </p:nvPr>
        </p:nvSpPr>
        <p:spPr/>
        <p:txBody>
          <a:bodyPr/>
          <a:lstStyle/>
          <a:p>
            <a:endParaRPr lang="en-GB"/>
          </a:p>
          <a:p>
            <a:r>
              <a:rPr lang="en-GB"/>
              <a:t>The </a:t>
            </a:r>
            <a:r>
              <a:rPr lang="en-GB" dirty="0"/>
              <a:t>scope of your information security management system needs to be clearly defined.  For example, are you going to protect everything or just customer data?  </a:t>
            </a:r>
          </a:p>
          <a:p>
            <a:endParaRPr lang="en-GB" dirty="0"/>
          </a:p>
          <a:p>
            <a:r>
              <a:rPr lang="en-GB" dirty="0"/>
              <a:t>Without having a clear scope could result in more security controls being implemented i.e. more time, money and people than focusing on what really matters.</a:t>
            </a:r>
          </a:p>
          <a:p>
            <a:endParaRPr lang="en-GB" dirty="0"/>
          </a:p>
          <a:p>
            <a:r>
              <a:rPr lang="en-GB" dirty="0"/>
              <a:t>Getting the scop wrong can be problematic.  If it is too narrow then information that needs to be protected won’t be protected.  If it is too wide then unnecessary controls are implemented which have little effect so wastes time, money and resources and becomes a “blocker” to the business.</a:t>
            </a:r>
          </a:p>
          <a:p>
            <a:pPr lvl="1"/>
            <a:endParaRPr lang="en-GB" dirty="0"/>
          </a:p>
          <a:p>
            <a:pPr lvl="0"/>
            <a:r>
              <a:rPr lang="en-GB" dirty="0"/>
              <a:t>Realistically, it isn’t IF someone gets into the network but WHEN so you should be pragmatic and therefore focus on what matters the most i.e. the most valuable data to the business which will have the highest impact if compromised.</a:t>
            </a:r>
          </a:p>
        </p:txBody>
      </p:sp>
      <p:sp>
        <p:nvSpPr>
          <p:cNvPr id="4" name="Slide Number Placeholder 3">
            <a:extLst>
              <a:ext uri="{FF2B5EF4-FFF2-40B4-BE49-F238E27FC236}">
                <a16:creationId xmlns:a16="http://schemas.microsoft.com/office/drawing/2014/main" id="{C39F1646-30F8-7364-EE8D-F8456FD19A02}"/>
              </a:ext>
            </a:extLst>
          </p:cNvPr>
          <p:cNvSpPr>
            <a:spLocks noGrp="1"/>
          </p:cNvSpPr>
          <p:nvPr>
            <p:ph type="sldNum" sz="quarter" idx="5"/>
          </p:nvPr>
        </p:nvSpPr>
        <p:spPr/>
        <p:txBody>
          <a:bodyPr/>
          <a:lstStyle/>
          <a:p>
            <a:fld id="{26AD33BA-0A1E-489A-A994-A296EE1EFC22}" type="slidenum">
              <a:rPr lang="en-GB" smtClean="0"/>
              <a:t>4</a:t>
            </a:fld>
            <a:endParaRPr lang="en-GB"/>
          </a:p>
        </p:txBody>
      </p:sp>
    </p:spTree>
    <p:extLst>
      <p:ext uri="{BB962C8B-B14F-4D97-AF65-F5344CB8AC3E}">
        <p14:creationId xmlns:p14="http://schemas.microsoft.com/office/powerpoint/2010/main" val="347226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8A84E-F389-A0D0-CF35-33A8A1938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4EB1C-87F5-1DE6-6B5F-C917B1EF3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96B78-51DF-85D7-3677-09622D149190}"/>
              </a:ext>
            </a:extLst>
          </p:cNvPr>
          <p:cNvSpPr>
            <a:spLocks noGrp="1"/>
          </p:cNvSpPr>
          <p:nvPr>
            <p:ph type="body" idx="1"/>
          </p:nvPr>
        </p:nvSpPr>
        <p:spPr/>
        <p:txBody>
          <a:bodyPr/>
          <a:lstStyle/>
          <a:p>
            <a:r>
              <a:rPr lang="en-GB" dirty="0"/>
              <a:t>The ‘WHO?’ becomes a critical part of implementing systematic information security in an organisation, particularly if the company is small.</a:t>
            </a:r>
          </a:p>
          <a:p>
            <a:endParaRPr lang="en-GB" dirty="0"/>
          </a:p>
          <a:p>
            <a:r>
              <a:rPr lang="en-GB" dirty="0"/>
              <a:t>There needs to be clear roles defined and allocated but care must be taken to not overload staff with responsibilities they will not be able to manage – that will ultimately lead to the ISMS not working properly and information not being appropriately secured.</a:t>
            </a:r>
          </a:p>
          <a:p>
            <a:endParaRPr lang="en-GB" dirty="0"/>
          </a:p>
          <a:p>
            <a:r>
              <a:rPr lang="en-GB" dirty="0"/>
              <a:t>A RACI matrix should be developed to identify who is responsible, accountable, consulted and informed.  </a:t>
            </a:r>
          </a:p>
          <a:p>
            <a:endParaRPr lang="en-GB" dirty="0"/>
          </a:p>
          <a:p>
            <a:r>
              <a:rPr lang="en-GB" dirty="0"/>
              <a:t>Responsible = the person who performs the work or task.</a:t>
            </a:r>
          </a:p>
          <a:p>
            <a:r>
              <a:rPr lang="en-GB" dirty="0"/>
              <a:t>Accountable = the person ultimately answerable for the outcome and sign-off.</a:t>
            </a:r>
          </a:p>
          <a:p>
            <a:r>
              <a:rPr lang="en-GB" dirty="0"/>
              <a:t>Consulted = stakeholders who provide feedback or reviews</a:t>
            </a:r>
          </a:p>
          <a:p>
            <a:r>
              <a:rPr lang="en-GB" dirty="0"/>
              <a:t>Informed = people who need to be kept up-to-date but do not give input.</a:t>
            </a:r>
          </a:p>
          <a:p>
            <a:endParaRPr lang="en-GB" dirty="0"/>
          </a:p>
          <a:p>
            <a:r>
              <a:rPr lang="en-GB" dirty="0"/>
              <a:t>Considerations include:</a:t>
            </a:r>
          </a:p>
          <a:p>
            <a:endParaRPr lang="en-GB" dirty="0"/>
          </a:p>
          <a:p>
            <a:r>
              <a:rPr lang="en-GB" dirty="0"/>
              <a:t>For small firms, people are often the sole person undertaking this work and as such become a single point of failure for security if anything should happen to them.  It is therefore critical to ensure processes and information about the work are well documented.  </a:t>
            </a:r>
          </a:p>
          <a:p>
            <a:endParaRPr lang="en-GB" dirty="0"/>
          </a:p>
          <a:p>
            <a:r>
              <a:rPr lang="en-GB" dirty="0"/>
              <a:t>If the budget allows, one can engage external consultancies for a </a:t>
            </a:r>
            <a:r>
              <a:rPr lang="en-GB" dirty="0" err="1"/>
              <a:t>CISOaaS</a:t>
            </a:r>
            <a:r>
              <a:rPr lang="en-GB" dirty="0"/>
              <a:t> role or to assist in building a practical ISMS for the size of the company.</a:t>
            </a:r>
          </a:p>
          <a:p>
            <a:endParaRPr lang="en-GB" dirty="0"/>
          </a:p>
          <a:p>
            <a:endParaRPr lang="en-GB" dirty="0"/>
          </a:p>
        </p:txBody>
      </p:sp>
      <p:sp>
        <p:nvSpPr>
          <p:cNvPr id="4" name="Slide Number Placeholder 3">
            <a:extLst>
              <a:ext uri="{FF2B5EF4-FFF2-40B4-BE49-F238E27FC236}">
                <a16:creationId xmlns:a16="http://schemas.microsoft.com/office/drawing/2014/main" id="{F0597CC2-33DE-4AC9-8EBC-6916BB4AA071}"/>
              </a:ext>
            </a:extLst>
          </p:cNvPr>
          <p:cNvSpPr>
            <a:spLocks noGrp="1"/>
          </p:cNvSpPr>
          <p:nvPr>
            <p:ph type="sldNum" sz="quarter" idx="5"/>
          </p:nvPr>
        </p:nvSpPr>
        <p:spPr/>
        <p:txBody>
          <a:bodyPr/>
          <a:lstStyle/>
          <a:p>
            <a:fld id="{26AD33BA-0A1E-489A-A994-A296EE1EFC22}" type="slidenum">
              <a:rPr lang="en-GB" smtClean="0"/>
              <a:t>5</a:t>
            </a:fld>
            <a:endParaRPr lang="en-GB"/>
          </a:p>
        </p:txBody>
      </p:sp>
    </p:spTree>
    <p:extLst>
      <p:ext uri="{BB962C8B-B14F-4D97-AF65-F5344CB8AC3E}">
        <p14:creationId xmlns:p14="http://schemas.microsoft.com/office/powerpoint/2010/main" val="337699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management is key to information security.  Security measures should be implemented based on the level of risk that applies to the information.  That level is determined by the impact that will occur if the information is compromised and the likelihood of compromise.  The higher the impact and higher the likelihood, the higher the risk level.</a:t>
            </a:r>
          </a:p>
          <a:p>
            <a:endParaRPr lang="en-GB" dirty="0"/>
          </a:p>
          <a:p>
            <a:r>
              <a:rPr lang="en-GB" dirty="0"/>
              <a:t>The risk criteria is also critical in this process.  This essentially sets out the risk appetite that applies to the information.  Setting the risk appetite level is critical – set it too high, and you will accept risks and not treat them that could have significant consequences.  Set it too low and you will spend more money and need more effort to implement unnecessary controls which will burden employees and likely be worked around.  </a:t>
            </a:r>
          </a:p>
          <a:p>
            <a:endParaRPr lang="en-GB" dirty="0"/>
          </a:p>
          <a:p>
            <a:r>
              <a:rPr lang="en-GB" dirty="0"/>
              <a:t>This is often where having classification systems come into play.  By having protective marking labels for differing impact levels for information, you can create security baselines that reflect an appropriate level of risk mitigation.  This avoids not securing information enough and over securing it.   Ideally, classifications should be as simple as possible – the more protective markings, the less likely they are adhered to.  For example, unclassified, internal and confidential only requires information to be marked with 2 labels with a distinction between internal and the higher impact information that would be marked as confidential.</a:t>
            </a:r>
          </a:p>
          <a:p>
            <a:endParaRPr lang="en-GB" dirty="0"/>
          </a:p>
          <a:p>
            <a:r>
              <a:rPr lang="en-GB" dirty="0"/>
              <a:t>Identification of risks needs to be realistic, but also pragmatic: “There are known knowns.  There are things we know we know.  We also know there are known unknowns.  That is to say, we know there are somethings we do not know.  But there are also unknown unknowns – the ones we don’t know we don’t know.”</a:t>
            </a:r>
          </a:p>
          <a:p>
            <a:endParaRPr lang="en-GB" dirty="0"/>
          </a:p>
          <a:p>
            <a:r>
              <a:rPr lang="en-GB" dirty="0"/>
              <a:t>Examples: </a:t>
            </a:r>
          </a:p>
          <a:p>
            <a:r>
              <a:rPr lang="en-GB" dirty="0"/>
              <a:t>Known knowns </a:t>
            </a:r>
          </a:p>
          <a:p>
            <a:pPr marL="171450" indent="-171450">
              <a:buFont typeface="Arial" panose="020B0604020202020204" pitchFamily="34" charset="0"/>
              <a:buChar char="•"/>
            </a:pPr>
            <a:r>
              <a:rPr lang="en-GB" dirty="0"/>
              <a:t>Expired TLS certificates – we know what servers use them and when they expire</a:t>
            </a:r>
          </a:p>
          <a:p>
            <a:pPr marL="171450" indent="-171450">
              <a:buFont typeface="Arial" panose="020B0604020202020204" pitchFamily="34" charset="0"/>
              <a:buChar char="•"/>
            </a:pPr>
            <a:r>
              <a:rPr lang="en-GB" dirty="0"/>
              <a:t>Unpatched software with published CVEs – shows which need patching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Known unknowns:  we know gaps exist but not specifics</a:t>
            </a:r>
          </a:p>
          <a:p>
            <a:pPr marL="171450" indent="-171450">
              <a:buFont typeface="Arial" panose="020B0604020202020204" pitchFamily="34" charset="0"/>
              <a:buChar char="•"/>
            </a:pPr>
            <a:r>
              <a:rPr lang="en-GB" dirty="0"/>
              <a:t>External access to backup systems is possible but we don’t know if they are compromised</a:t>
            </a:r>
          </a:p>
          <a:p>
            <a:pPr marL="171450" indent="-171450">
              <a:buFont typeface="Arial" panose="020B0604020202020204" pitchFamily="34" charset="0"/>
              <a:buChar char="•"/>
            </a:pPr>
            <a:r>
              <a:rPr lang="en-GB" dirty="0"/>
              <a:t>Zero days – we know are possible but not which may affect us</a:t>
            </a:r>
          </a:p>
          <a:p>
            <a:pPr marL="171450" indent="-171450">
              <a:buFont typeface="Arial" panose="020B0604020202020204" pitchFamily="34" charset="0"/>
              <a:buChar char="•"/>
            </a:pPr>
            <a:r>
              <a:rPr lang="en-GB" dirty="0"/>
              <a:t>Shadow IT – we know employees use it but not which ones or their risk level</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Unknown unknowns:</a:t>
            </a:r>
          </a:p>
          <a:p>
            <a:pPr marL="171450" indent="-171450">
              <a:buFont typeface="Arial" panose="020B0604020202020204" pitchFamily="34" charset="0"/>
              <a:buChar char="•"/>
            </a:pPr>
            <a:r>
              <a:rPr lang="en-GB" dirty="0"/>
              <a:t>Simultaneous, multi-vector attacks timed to hit monitoring blind spots – novel tactics, unexpected timing, event correlations</a:t>
            </a:r>
          </a:p>
          <a:p>
            <a:pPr marL="171450" indent="-171450">
              <a:buFont typeface="Arial" panose="020B0604020202020204" pitchFamily="34" charset="0"/>
              <a:buChar char="•"/>
            </a:pPr>
            <a:r>
              <a:rPr lang="en-GB" dirty="0"/>
              <a:t>A CA compromise that issues valid certs for domains that are trusted</a:t>
            </a:r>
          </a:p>
          <a:p>
            <a:pPr marL="171450" indent="-171450">
              <a:buFont typeface="Arial" panose="020B0604020202020204" pitchFamily="34" charset="0"/>
              <a:buChar char="•"/>
            </a:pPr>
            <a:r>
              <a:rPr lang="en-GB" dirty="0"/>
              <a:t>Unknown software interactions when combined for the first time results in logging being disabled across a subset of services</a:t>
            </a:r>
          </a:p>
          <a:p>
            <a:endParaRPr lang="en-GB" dirty="0"/>
          </a:p>
          <a:p>
            <a:r>
              <a:rPr lang="en-GB" dirty="0"/>
              <a:t>You cannot realistically address the unknown unknowns.  So, you should keep the risk assessment focused on the risks that are likely to materialise or have high impact.</a:t>
            </a:r>
          </a:p>
          <a:p>
            <a:endParaRPr lang="en-GB" dirty="0"/>
          </a:p>
          <a:p>
            <a:r>
              <a:rPr lang="en-GB" dirty="0"/>
              <a:t>The risk assessment uses a matrix for determining the level based on the likelihood and impact of the risk arising.  These are allocated values and the level determined by the product or likelihood and impact.  For example, the 3x3 matrix is common.  However, you can choose to have a more granular approach.  </a:t>
            </a:r>
          </a:p>
          <a:p>
            <a:endParaRPr lang="en-GB" dirty="0"/>
          </a:p>
          <a:p>
            <a:r>
              <a:rPr lang="en-GB" dirty="0"/>
              <a:t>To determine a realistic level of likelihood for the risk materialising, one can use threat intelligence.  </a:t>
            </a:r>
          </a:p>
          <a:p>
            <a:endParaRPr lang="en-GB" dirty="0"/>
          </a:p>
          <a:p>
            <a:r>
              <a:rPr lang="en-GB" dirty="0"/>
              <a:t>Ensure you have clear guidelines for the risk evaluation i.e. risk treatment.  Ensure there is a process for evaluating risk mitigations so you only mitigate to an acceptable level – repeated mitigations end up with diminishing returns and you can never mitigate to zero level of risk.</a:t>
            </a:r>
          </a:p>
          <a:p>
            <a:endParaRPr lang="en-GB" dirty="0"/>
          </a:p>
          <a:p>
            <a:r>
              <a:rPr lang="en-GB" dirty="0"/>
              <a:t>Accepted risks should be monitored and never ignored.  Aggregation of risks should also be considered i.e. what happens if a series of risks happens, or if multiple risks materialise at the same time.</a:t>
            </a:r>
          </a:p>
          <a:p>
            <a:endParaRPr lang="en-GB" dirty="0"/>
          </a:p>
        </p:txBody>
      </p:sp>
      <p:sp>
        <p:nvSpPr>
          <p:cNvPr id="4" name="Slide Number Placeholder 3"/>
          <p:cNvSpPr>
            <a:spLocks noGrp="1"/>
          </p:cNvSpPr>
          <p:nvPr>
            <p:ph type="sldNum" sz="quarter" idx="5"/>
          </p:nvPr>
        </p:nvSpPr>
        <p:spPr/>
        <p:txBody>
          <a:bodyPr/>
          <a:lstStyle/>
          <a:p>
            <a:fld id="{26AD33BA-0A1E-489A-A994-A296EE1EFC22}" type="slidenum">
              <a:rPr lang="en-GB" smtClean="0"/>
              <a:t>6</a:t>
            </a:fld>
            <a:endParaRPr lang="en-GB"/>
          </a:p>
        </p:txBody>
      </p:sp>
    </p:spTree>
    <p:extLst>
      <p:ext uri="{BB962C8B-B14F-4D97-AF65-F5344CB8AC3E}">
        <p14:creationId xmlns:p14="http://schemas.microsoft.com/office/powerpoint/2010/main" val="12606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708A4-3EC6-6841-06D4-8BB7CE6D5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52460-0F82-25D1-D630-8855B0D53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D685A-2689-5D35-58B4-F1AE63FEFC23}"/>
              </a:ext>
            </a:extLst>
          </p:cNvPr>
          <p:cNvSpPr>
            <a:spLocks noGrp="1"/>
          </p:cNvSpPr>
          <p:nvPr>
            <p:ph type="body" idx="1"/>
          </p:nvPr>
        </p:nvSpPr>
        <p:spPr/>
        <p:txBody>
          <a:bodyPr/>
          <a:lstStyle/>
          <a:p>
            <a:r>
              <a:rPr lang="en-GB" dirty="0"/>
              <a:t>Supply chain risks are a target of European legislation with NIS2 and the CRA obligating organisations to show due diligence on ensuring security in their operations and products by using secure products themselves.</a:t>
            </a:r>
          </a:p>
          <a:p>
            <a:endParaRPr lang="en-GB" dirty="0"/>
          </a:p>
          <a:p>
            <a:r>
              <a:rPr lang="en-GB" dirty="0"/>
              <a:t>Part of the CRA excludes products which are not connected e.g. coffee machines with just firmware but include indirect connections as it is often these indirect connections which create security vulnerabilities and attack vectors.</a:t>
            </a:r>
          </a:p>
          <a:p>
            <a:endParaRPr lang="en-GB" dirty="0"/>
          </a:p>
          <a:p>
            <a:r>
              <a:rPr lang="en-GB" dirty="0"/>
              <a:t>The considerations listed should provide you with measures that you can take to mitigate these supply chain risks.</a:t>
            </a:r>
          </a:p>
        </p:txBody>
      </p:sp>
      <p:sp>
        <p:nvSpPr>
          <p:cNvPr id="4" name="Slide Number Placeholder 3">
            <a:extLst>
              <a:ext uri="{FF2B5EF4-FFF2-40B4-BE49-F238E27FC236}">
                <a16:creationId xmlns:a16="http://schemas.microsoft.com/office/drawing/2014/main" id="{A3113CE9-1B66-02F9-3FE0-5B2D26C0E06E}"/>
              </a:ext>
            </a:extLst>
          </p:cNvPr>
          <p:cNvSpPr>
            <a:spLocks noGrp="1"/>
          </p:cNvSpPr>
          <p:nvPr>
            <p:ph type="sldNum" sz="quarter" idx="5"/>
          </p:nvPr>
        </p:nvSpPr>
        <p:spPr/>
        <p:txBody>
          <a:bodyPr/>
          <a:lstStyle/>
          <a:p>
            <a:fld id="{B0A70E5B-D718-44C8-B625-1B21B17F57F7}" type="slidenum">
              <a:rPr lang="en-GB" smtClean="0"/>
              <a:t>7</a:t>
            </a:fld>
            <a:endParaRPr lang="en-GB"/>
          </a:p>
        </p:txBody>
      </p:sp>
    </p:spTree>
    <p:extLst>
      <p:ext uri="{BB962C8B-B14F-4D97-AF65-F5344CB8AC3E}">
        <p14:creationId xmlns:p14="http://schemas.microsoft.com/office/powerpoint/2010/main" val="389618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125A-5A9C-1180-63DF-D1291ABCD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668B2-E285-524E-F631-5932FD0DE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53BEF-8BE9-511C-A3A5-08BBC8078D27}"/>
              </a:ext>
            </a:extLst>
          </p:cNvPr>
          <p:cNvSpPr>
            <a:spLocks noGrp="1"/>
          </p:cNvSpPr>
          <p:nvPr>
            <p:ph type="body" idx="1"/>
          </p:nvPr>
        </p:nvSpPr>
        <p:spPr/>
        <p:txBody>
          <a:bodyPr/>
          <a:lstStyle/>
          <a:p>
            <a:r>
              <a:rPr lang="en-GB" dirty="0"/>
              <a:t>Scope:  Ensure you have clear boundaries for your information security management system.   Ensure everything you want to protect is within scope.</a:t>
            </a:r>
          </a:p>
          <a:p>
            <a:endParaRPr lang="en-GB" dirty="0"/>
          </a:p>
          <a:p>
            <a:r>
              <a:rPr lang="en-GB" dirty="0"/>
              <a:t>Roles:  Establish what roles will be required for this to work.  This could fall on a CISO, IT manager etc depending on the size of the company and resources.  Problems will arise if staff are overloaded with additional tasks so careful consideration needs to be made here.  For example, who will be deemed to be the information asset owner?  Will it be the CISO, the head of the department who uses that data, the team manager who determines who should have access to the data?  Or should there be an approval structure in place for access control purposes?  These need to be considered.</a:t>
            </a:r>
          </a:p>
          <a:p>
            <a:endParaRPr lang="en-GB" dirty="0"/>
          </a:p>
          <a:p>
            <a:r>
              <a:rPr lang="en-GB" dirty="0"/>
              <a:t>Responsibilities:  As above, who should do what.  Be cautious of overload of work, also, the potential for changing job roles needs to be considered and possibly union consultation is required.  An outside consultancy may be beneficial but comes with a cost.  The business needs to balance their needs and perhaps consider developing a plan for implementing security i.e. to hire a person after groundwork has been done.</a:t>
            </a:r>
          </a:p>
          <a:p>
            <a:endParaRPr lang="en-GB" dirty="0"/>
          </a:p>
          <a:p>
            <a:r>
              <a:rPr lang="en-GB" dirty="0"/>
              <a:t>Classify information:  A key part of information security is understanding the sensitivity of the information being handled.  Not all data requires the same level of security – HR data needs to be protected more than an Outlook meeting invite with no sensitive information contained in it.  Keeping classification simple is critical – ideally 2 protective markings should be used.  For example, having an unprotected, internal and confidential markings establishes how valuable that information is and the extent to which it needs to be protected.</a:t>
            </a:r>
          </a:p>
        </p:txBody>
      </p:sp>
      <p:sp>
        <p:nvSpPr>
          <p:cNvPr id="4" name="Slide Number Placeholder 3">
            <a:extLst>
              <a:ext uri="{FF2B5EF4-FFF2-40B4-BE49-F238E27FC236}">
                <a16:creationId xmlns:a16="http://schemas.microsoft.com/office/drawing/2014/main" id="{7C6BA866-370A-9F45-A858-A4A5784B2A58}"/>
              </a:ext>
            </a:extLst>
          </p:cNvPr>
          <p:cNvSpPr>
            <a:spLocks noGrp="1"/>
          </p:cNvSpPr>
          <p:nvPr>
            <p:ph type="sldNum" sz="quarter" idx="5"/>
          </p:nvPr>
        </p:nvSpPr>
        <p:spPr/>
        <p:txBody>
          <a:bodyPr/>
          <a:lstStyle/>
          <a:p>
            <a:fld id="{26AD33BA-0A1E-489A-A994-A296EE1EFC22}" type="slidenum">
              <a:rPr lang="en-GB" smtClean="0"/>
              <a:t>8</a:t>
            </a:fld>
            <a:endParaRPr lang="en-GB"/>
          </a:p>
        </p:txBody>
      </p:sp>
    </p:spTree>
    <p:extLst>
      <p:ext uri="{BB962C8B-B14F-4D97-AF65-F5344CB8AC3E}">
        <p14:creationId xmlns:p14="http://schemas.microsoft.com/office/powerpoint/2010/main" val="140654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D80F-769B-41F2-93FC-FF7FD5C58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9A468-5DC9-2B9C-E64B-BA957BC14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8056C-55F3-1BC3-299B-D2D9FE457093}"/>
              </a:ext>
            </a:extLst>
          </p:cNvPr>
          <p:cNvSpPr>
            <a:spLocks noGrp="1"/>
          </p:cNvSpPr>
          <p:nvPr>
            <p:ph type="body" idx="1"/>
          </p:nvPr>
        </p:nvSpPr>
        <p:spPr/>
        <p:txBody>
          <a:bodyPr/>
          <a:lstStyle/>
          <a:p>
            <a:r>
              <a:rPr lang="en-GB" dirty="0"/>
              <a:t>Risk criteria:  A risk appetite should be defined.  This could be an overall risk appetite or specific to the classification, i.e. the value of the information.  So, it could be high for unclassified information, and very low for confidential information.   The risk criteria should also include a risk treatment policy i.e. how you are going to treat different levels of risk.</a:t>
            </a:r>
          </a:p>
          <a:p>
            <a:endParaRPr lang="en-GB" dirty="0"/>
          </a:p>
          <a:p>
            <a:r>
              <a:rPr lang="en-GB" dirty="0"/>
              <a:t>For example, if you use a scoring system of 1-3 for probability and likelihood, the policy could determine bands based on the product such as 1-3 = accept, 4-8 = mitigate, 9 = avoid.  Therefore, a low probability (1) but high impact data (3) would be accepted because of the low probability.  Whereas a medium likelihood and medium value data (2 x 2) would require controls to mitigate the risk.  9 (3 x 3) would require a number of controls or avoidance.</a:t>
            </a:r>
          </a:p>
          <a:p>
            <a:endParaRPr lang="en-GB" dirty="0"/>
          </a:p>
          <a:p>
            <a:r>
              <a:rPr lang="en-GB" dirty="0"/>
              <a:t>Identifying risks:  In a spreadsheet you can create a list of risks.  This can be based on scenarios depending on a threat and vulnerability.  You can group risks together if you wish.</a:t>
            </a:r>
          </a:p>
          <a:p>
            <a:endParaRPr lang="en-GB" dirty="0"/>
          </a:p>
          <a:p>
            <a:r>
              <a:rPr lang="en-GB" dirty="0"/>
              <a:t>Assessing your risk level:  Use threat intelligence to determine the likelihood that a threat will exploit a vulnerability and use that with the impact level to obtain the risk level.  Your  risk criteria should already determine what is deemed low, medium or high-level risks.  If you want to use more gradings, that is entirely up to you – some organisations may want finer clarity e.g. low, medium-low, medium, high, critical for impacts.</a:t>
            </a:r>
          </a:p>
          <a:p>
            <a:endParaRPr lang="en-GB" dirty="0"/>
          </a:p>
          <a:p>
            <a:r>
              <a:rPr lang="en-GB" dirty="0"/>
              <a:t>Once you have your risk level, then you should apply the policy i.e. should it be avoided, transferred, mitigated or accepted.  This should be flagged against the risk in the list.</a:t>
            </a:r>
          </a:p>
        </p:txBody>
      </p:sp>
      <p:sp>
        <p:nvSpPr>
          <p:cNvPr id="4" name="Slide Number Placeholder 3">
            <a:extLst>
              <a:ext uri="{FF2B5EF4-FFF2-40B4-BE49-F238E27FC236}">
                <a16:creationId xmlns:a16="http://schemas.microsoft.com/office/drawing/2014/main" id="{8F610855-12A8-D663-7CAA-1A5CE02E4E11}"/>
              </a:ext>
            </a:extLst>
          </p:cNvPr>
          <p:cNvSpPr>
            <a:spLocks noGrp="1"/>
          </p:cNvSpPr>
          <p:nvPr>
            <p:ph type="sldNum" sz="quarter" idx="5"/>
          </p:nvPr>
        </p:nvSpPr>
        <p:spPr/>
        <p:txBody>
          <a:bodyPr/>
          <a:lstStyle/>
          <a:p>
            <a:fld id="{26AD33BA-0A1E-489A-A994-A296EE1EFC22}" type="slidenum">
              <a:rPr lang="en-GB" smtClean="0"/>
              <a:t>9</a:t>
            </a:fld>
            <a:endParaRPr lang="en-GB"/>
          </a:p>
        </p:txBody>
      </p:sp>
    </p:spTree>
    <p:extLst>
      <p:ext uri="{BB962C8B-B14F-4D97-AF65-F5344CB8AC3E}">
        <p14:creationId xmlns:p14="http://schemas.microsoft.com/office/powerpoint/2010/main" val="121016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53C70-8339-16A2-B100-BABBD6CEA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94D71-2FBB-C6AD-5E38-F313694F7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541BD-CD8A-0567-0C07-D86A861981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ED7C71-A86B-BEC0-752C-585B1BE9DDBC}"/>
              </a:ext>
            </a:extLst>
          </p:cNvPr>
          <p:cNvSpPr>
            <a:spLocks noGrp="1"/>
          </p:cNvSpPr>
          <p:nvPr>
            <p:ph type="sldNum" sz="quarter" idx="5"/>
          </p:nvPr>
        </p:nvSpPr>
        <p:spPr/>
        <p:txBody>
          <a:bodyPr/>
          <a:lstStyle/>
          <a:p>
            <a:fld id="{26AD33BA-0A1E-489A-A994-A296EE1EFC22}" type="slidenum">
              <a:rPr lang="en-GB" smtClean="0"/>
              <a:t>10</a:t>
            </a:fld>
            <a:endParaRPr lang="en-GB"/>
          </a:p>
        </p:txBody>
      </p:sp>
    </p:spTree>
    <p:extLst>
      <p:ext uri="{BB962C8B-B14F-4D97-AF65-F5344CB8AC3E}">
        <p14:creationId xmlns:p14="http://schemas.microsoft.com/office/powerpoint/2010/main" val="1072451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1FEE-617B-CBB0-C96C-4662ED4A407E}"/>
              </a:ext>
            </a:extLst>
          </p:cNvPr>
          <p:cNvSpPr>
            <a:spLocks noGrp="1"/>
          </p:cNvSpPr>
          <p:nvPr>
            <p:ph type="ctrTitle"/>
          </p:nvPr>
        </p:nvSpPr>
        <p:spPr>
          <a:xfrm>
            <a:off x="1524000" y="379294"/>
            <a:ext cx="9144000" cy="912693"/>
          </a:xfr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8FD1DC76-2620-17D8-840F-7B9C69D4C867}"/>
              </a:ext>
            </a:extLst>
          </p:cNvPr>
          <p:cNvSpPr>
            <a:spLocks noGrp="1"/>
          </p:cNvSpPr>
          <p:nvPr>
            <p:ph type="subTitle" idx="1"/>
          </p:nvPr>
        </p:nvSpPr>
        <p:spPr>
          <a:xfrm>
            <a:off x="1524000" y="1408853"/>
            <a:ext cx="9144000" cy="516200"/>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4">
            <a:extLst>
              <a:ext uri="{FF2B5EF4-FFF2-40B4-BE49-F238E27FC236}">
                <a16:creationId xmlns:a16="http://schemas.microsoft.com/office/drawing/2014/main" id="{0C7AB99D-8800-F44A-1821-DE604981E9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8" name="textruta 3">
            <a:extLst>
              <a:ext uri="{FF2B5EF4-FFF2-40B4-BE49-F238E27FC236}">
                <a16:creationId xmlns:a16="http://schemas.microsoft.com/office/drawing/2014/main" id="{CF35EDD7-BD98-55DA-1422-8F3C0FC757B9}"/>
              </a:ext>
            </a:extLst>
          </p:cNvPr>
          <p:cNvSpPr txBox="1"/>
          <p:nvPr userDrawn="1"/>
        </p:nvSpPr>
        <p:spPr>
          <a:xfrm>
            <a:off x="9863539" y="6283922"/>
            <a:ext cx="1998515" cy="338554"/>
          </a:xfrm>
          <a:prstGeom prst="rect">
            <a:avLst/>
          </a:prstGeom>
          <a:noFill/>
        </p:spPr>
        <p:txBody>
          <a:bodyPr wrap="square" rtlCol="0">
            <a:spAutoFit/>
          </a:bodyPr>
          <a:lstStyle/>
          <a:p>
            <a:pPr algn="l">
              <a:spcAft>
                <a:spcPts val="600"/>
              </a:spcAft>
            </a:pPr>
            <a:r>
              <a:rPr lang="sv-SE" sz="1600">
                <a:solidFill>
                  <a:schemeClr val="bg1"/>
                </a:solidFill>
                <a:latin typeface="Bitter Light" pitchFamily="2" charset="0"/>
              </a:rPr>
              <a:t>No nonsense security</a:t>
            </a:r>
          </a:p>
        </p:txBody>
      </p:sp>
    </p:spTree>
    <p:extLst>
      <p:ext uri="{BB962C8B-B14F-4D97-AF65-F5344CB8AC3E}">
        <p14:creationId xmlns:p14="http://schemas.microsoft.com/office/powerpoint/2010/main" val="269401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83E5-7888-0F36-D0BF-6A7585CE00B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BE1C16A-6AF2-F243-2AEE-E309F89D00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C2E953F-449D-48B8-552D-61607D1774AE}"/>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5" name="Footer Placeholder 4">
            <a:extLst>
              <a:ext uri="{FF2B5EF4-FFF2-40B4-BE49-F238E27FC236}">
                <a16:creationId xmlns:a16="http://schemas.microsoft.com/office/drawing/2014/main" id="{E1DDD4B8-AFFF-87EA-974D-535AE74DA9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29940-DEBE-3C7E-8891-BE5AE2DDC6A9}"/>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261621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C3FD2-D1C5-5623-CCBF-0070D4EBC42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239202-2ECC-159E-92E8-2C116055179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B1D7001-3860-1BC4-3510-5CC76D201E45}"/>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5" name="Footer Placeholder 4">
            <a:extLst>
              <a:ext uri="{FF2B5EF4-FFF2-40B4-BE49-F238E27FC236}">
                <a16:creationId xmlns:a16="http://schemas.microsoft.com/office/drawing/2014/main" id="{6EDB66AA-9BDB-818B-0D57-E9245D8E1F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8DBFF-5CD5-0AD3-A257-52D7F49160E9}"/>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251386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A0E3-F308-4DE0-6AF5-07C54C9D31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DCDBD59-1DB8-296D-A60B-15FA81989CB4}"/>
              </a:ext>
            </a:extLst>
          </p:cNvPr>
          <p:cNvSpPr>
            <a:spLocks noGrp="1"/>
          </p:cNvSpPr>
          <p:nvPr>
            <p:ph idx="1"/>
          </p:nvPr>
        </p:nvSpPr>
        <p:spPr>
          <a:xfrm>
            <a:off x="838200" y="1825625"/>
            <a:ext cx="52578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700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E708-DC5A-C7A8-F1B3-ACDBDEE2C3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49F0226-3B5F-E74E-AFE0-BE3D3100F3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C72379-77E7-B823-59F2-12290D621CFA}"/>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5" name="Footer Placeholder 4">
            <a:extLst>
              <a:ext uri="{FF2B5EF4-FFF2-40B4-BE49-F238E27FC236}">
                <a16:creationId xmlns:a16="http://schemas.microsoft.com/office/drawing/2014/main" id="{52E46A17-01C7-950A-3F70-DF981E8E61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CC1CB0-8A92-8DDF-79B5-9338E61243B2}"/>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175404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76D6-1AA7-8AD7-FA4C-792D401D95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F83299-8AF4-2339-73B2-68C100B50C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B939897-3DD0-3C68-B4F3-24E2450F79D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7EE9CE7-F380-2D34-1043-D9BC5D6B59E0}"/>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6" name="Footer Placeholder 5">
            <a:extLst>
              <a:ext uri="{FF2B5EF4-FFF2-40B4-BE49-F238E27FC236}">
                <a16:creationId xmlns:a16="http://schemas.microsoft.com/office/drawing/2014/main" id="{F2362ED1-C5C0-BBC1-4E52-410004DC9E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9CE3A7-71B6-87EB-5BB0-90C41858B3E3}"/>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272277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653A-F2F0-BA3C-D056-632CB23B257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89671DD-B2B9-8A6A-023A-84373CA29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5259AF1-C709-85C1-105D-E16537FC8D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E3E84E7-1F4C-B711-2C09-B30A87665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A8EEF3-C03F-BEDE-082A-6170AE9C5C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78BFD56-1CC0-0DAC-F708-7BCAAAC255B8}"/>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8" name="Footer Placeholder 7">
            <a:extLst>
              <a:ext uri="{FF2B5EF4-FFF2-40B4-BE49-F238E27FC236}">
                <a16:creationId xmlns:a16="http://schemas.microsoft.com/office/drawing/2014/main" id="{BD58367D-466C-D898-66E4-4681FFE5A2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46B9AC-78E8-12CB-9B57-CDA2DFDFF735}"/>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42804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95B9-74CC-17AD-B6CB-8E46E3F6FEC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DE602A8-179F-6350-AE81-B60C5B4E3A61}"/>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4" name="Footer Placeholder 3">
            <a:extLst>
              <a:ext uri="{FF2B5EF4-FFF2-40B4-BE49-F238E27FC236}">
                <a16:creationId xmlns:a16="http://schemas.microsoft.com/office/drawing/2014/main" id="{030C26FA-8DB9-510F-7BF2-E3851ED1B2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D9A728-9B1A-BE8C-1DAA-C82976E09B61}"/>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30551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5F259-D54B-8C96-0AA6-C1B52483AADF}"/>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3" name="Footer Placeholder 2">
            <a:extLst>
              <a:ext uri="{FF2B5EF4-FFF2-40B4-BE49-F238E27FC236}">
                <a16:creationId xmlns:a16="http://schemas.microsoft.com/office/drawing/2014/main" id="{BD1861F9-32F8-01DD-FABD-0D9177888D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F57473-9432-AF1D-56C3-C8A8A6271054}"/>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7630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3F0F-2BEA-CC86-3E7B-7FEDA43759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59D2E5-8F55-C178-5E09-0FD57214C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B092EC-97F3-5B1E-E7B4-E70561ECF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62F302-568F-F2F5-1352-FA1A23B212C1}"/>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6" name="Footer Placeholder 5">
            <a:extLst>
              <a:ext uri="{FF2B5EF4-FFF2-40B4-BE49-F238E27FC236}">
                <a16:creationId xmlns:a16="http://schemas.microsoft.com/office/drawing/2014/main" id="{A0885D4F-85A7-CA02-8D0D-209AAB151D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6A65F0-65FA-3698-FE99-BDE5F48DAB7B}"/>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328618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1E7C-12A6-821C-735B-61FDA8E644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29D1B77-AD7E-5AA2-0D82-98630E2E7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1D4E06-1714-BA18-E656-D983028B6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1E3033-449C-F602-81CA-6C4F54E0E09F}"/>
              </a:ext>
            </a:extLst>
          </p:cNvPr>
          <p:cNvSpPr>
            <a:spLocks noGrp="1"/>
          </p:cNvSpPr>
          <p:nvPr>
            <p:ph type="dt" sz="half" idx="10"/>
          </p:nvPr>
        </p:nvSpPr>
        <p:spPr/>
        <p:txBody>
          <a:bodyPr/>
          <a:lstStyle/>
          <a:p>
            <a:fld id="{D3BF0DB0-B0ED-465D-83B9-D4B5BE0F768E}" type="datetimeFigureOut">
              <a:rPr lang="en-GB" smtClean="0"/>
              <a:t>08/05/2026</a:t>
            </a:fld>
            <a:endParaRPr lang="en-GB"/>
          </a:p>
        </p:txBody>
      </p:sp>
      <p:sp>
        <p:nvSpPr>
          <p:cNvPr id="6" name="Footer Placeholder 5">
            <a:extLst>
              <a:ext uri="{FF2B5EF4-FFF2-40B4-BE49-F238E27FC236}">
                <a16:creationId xmlns:a16="http://schemas.microsoft.com/office/drawing/2014/main" id="{45C5576D-CBC2-00C4-9426-E2314DC206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4A61-90DD-1137-21D1-8AC2DC19ED92}"/>
              </a:ext>
            </a:extLst>
          </p:cNvPr>
          <p:cNvSpPr>
            <a:spLocks noGrp="1"/>
          </p:cNvSpPr>
          <p:nvPr>
            <p:ph type="sldNum" sz="quarter" idx="12"/>
          </p:nvPr>
        </p:nvSpPr>
        <p:spPr/>
        <p:txBody>
          <a:bodyPr/>
          <a:lstStyle/>
          <a:p>
            <a:fld id="{4C3F04CD-9E5C-45E2-94B1-1BCDA6CC2907}" type="slidenum">
              <a:rPr lang="en-GB" smtClean="0"/>
              <a:t>‹#›</a:t>
            </a:fld>
            <a:endParaRPr lang="en-GB"/>
          </a:p>
        </p:txBody>
      </p:sp>
    </p:spTree>
    <p:extLst>
      <p:ext uri="{BB962C8B-B14F-4D97-AF65-F5344CB8AC3E}">
        <p14:creationId xmlns:p14="http://schemas.microsoft.com/office/powerpoint/2010/main" val="97742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6272B-A6BA-B23F-3D60-F783A3A04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BA93ACF-619D-B238-548A-7D3E749EA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CA9352-397B-106B-662A-DEC0060CE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BF0DB0-B0ED-465D-83B9-D4B5BE0F768E}" type="datetimeFigureOut">
              <a:rPr lang="en-GB" smtClean="0"/>
              <a:t>08/05/2026</a:t>
            </a:fld>
            <a:endParaRPr lang="en-GB"/>
          </a:p>
        </p:txBody>
      </p:sp>
      <p:sp>
        <p:nvSpPr>
          <p:cNvPr id="5" name="Footer Placeholder 4">
            <a:extLst>
              <a:ext uri="{FF2B5EF4-FFF2-40B4-BE49-F238E27FC236}">
                <a16:creationId xmlns:a16="http://schemas.microsoft.com/office/drawing/2014/main" id="{E60ED935-161F-114E-E2C2-D84CB8F9D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5A6EBA-6AFC-6A29-1283-618350246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3F04CD-9E5C-45E2-94B1-1BCDA6CC2907}" type="slidenum">
              <a:rPr lang="en-GB" smtClean="0"/>
              <a:t>‹#›</a:t>
            </a:fld>
            <a:endParaRPr lang="en-GB"/>
          </a:p>
        </p:txBody>
      </p:sp>
    </p:spTree>
    <p:extLst>
      <p:ext uri="{BB962C8B-B14F-4D97-AF65-F5344CB8AC3E}">
        <p14:creationId xmlns:p14="http://schemas.microsoft.com/office/powerpoint/2010/main" val="120513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stoldskyddsforeningen.se/butik/foretag/ssf-normer/cybersakerhet/ssf-1101-ed-2-ssf-cybersecurity-basic-level-basic-it-security/?srsltid=AfmBOorL3LtZSX1RrRwEMSiyDECfCNsP8bAXfJOi7DJkxWPa-8cvhDG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ist.gov/cyberframework" TargetMode="External"/><Relationship Id="rId5" Type="http://schemas.openxmlformats.org/officeDocument/2006/relationships/hyperlink" Target="https://www.cisecurity.org/controls" TargetMode="Externa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29DD-6A0B-0479-D281-1EFD6EFF37AE}"/>
              </a:ext>
            </a:extLst>
          </p:cNvPr>
          <p:cNvSpPr>
            <a:spLocks noGrp="1"/>
          </p:cNvSpPr>
          <p:nvPr>
            <p:ph type="ctrTitle"/>
          </p:nvPr>
        </p:nvSpPr>
        <p:spPr>
          <a:xfrm>
            <a:off x="1524000" y="147066"/>
            <a:ext cx="9144000" cy="912693"/>
          </a:xfrm>
        </p:spPr>
        <p:txBody>
          <a:bodyPr>
            <a:normAutofit/>
          </a:bodyPr>
          <a:lstStyle/>
          <a:p>
            <a:r>
              <a:rPr lang="en-GB" sz="4800" noProof="0" dirty="0"/>
              <a:t>Governance, Risk &amp; Compliance</a:t>
            </a:r>
          </a:p>
        </p:txBody>
      </p:sp>
      <p:sp>
        <p:nvSpPr>
          <p:cNvPr id="3" name="Subtitle 2">
            <a:extLst>
              <a:ext uri="{FF2B5EF4-FFF2-40B4-BE49-F238E27FC236}">
                <a16:creationId xmlns:a16="http://schemas.microsoft.com/office/drawing/2014/main" id="{21425A05-C416-906B-0CAF-994128796833}"/>
              </a:ext>
            </a:extLst>
          </p:cNvPr>
          <p:cNvSpPr>
            <a:spLocks noGrp="1"/>
          </p:cNvSpPr>
          <p:nvPr>
            <p:ph type="subTitle" idx="1"/>
          </p:nvPr>
        </p:nvSpPr>
        <p:spPr>
          <a:xfrm>
            <a:off x="1524000" y="1191139"/>
            <a:ext cx="9144000" cy="516200"/>
          </a:xfrm>
        </p:spPr>
        <p:txBody>
          <a:bodyPr/>
          <a:lstStyle/>
          <a:p>
            <a:r>
              <a:rPr lang="en-GB" noProof="0" dirty="0"/>
              <a:t>Webinar 8</a:t>
            </a:r>
            <a:r>
              <a:rPr lang="en-GB" baseline="30000" noProof="0" dirty="0"/>
              <a:t>th</a:t>
            </a:r>
            <a:r>
              <a:rPr lang="en-GB" noProof="0" dirty="0"/>
              <a:t> May 2026</a:t>
            </a:r>
          </a:p>
        </p:txBody>
      </p:sp>
    </p:spTree>
    <p:extLst>
      <p:ext uri="{BB962C8B-B14F-4D97-AF65-F5344CB8AC3E}">
        <p14:creationId xmlns:p14="http://schemas.microsoft.com/office/powerpoint/2010/main" val="198849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4291-960A-1D80-2A42-65C4AAF64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7DC49-328F-D93C-C6F7-8DBB2168D7EE}"/>
              </a:ext>
            </a:extLst>
          </p:cNvPr>
          <p:cNvSpPr>
            <a:spLocks noGrp="1"/>
          </p:cNvSpPr>
          <p:nvPr>
            <p:ph type="title"/>
          </p:nvPr>
        </p:nvSpPr>
        <p:spPr>
          <a:xfrm>
            <a:off x="550433" y="198783"/>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What You Need to Do (3)</a:t>
            </a:r>
          </a:p>
        </p:txBody>
      </p:sp>
      <p:sp>
        <p:nvSpPr>
          <p:cNvPr id="8" name="TextBox 7">
            <a:extLst>
              <a:ext uri="{FF2B5EF4-FFF2-40B4-BE49-F238E27FC236}">
                <a16:creationId xmlns:a16="http://schemas.microsoft.com/office/drawing/2014/main" id="{183C0B73-3523-6FE8-3E5F-B58F4A07C265}"/>
              </a:ext>
            </a:extLst>
          </p:cNvPr>
          <p:cNvSpPr txBox="1"/>
          <p:nvPr/>
        </p:nvSpPr>
        <p:spPr>
          <a:xfrm>
            <a:off x="317958" y="1694207"/>
            <a:ext cx="6734849" cy="4738397"/>
          </a:xfrm>
          <a:prstGeom prst="rect">
            <a:avLst/>
          </a:prstGeom>
        </p:spPr>
        <p:txBody>
          <a:bodyPr vert="horz" lIns="91440" tIns="45720" rIns="91440" bIns="45720" rtlCol="0">
            <a:normAutofit/>
          </a:bodyPr>
          <a:lstStyle/>
          <a:p>
            <a:pPr marL="571500" indent="-457200">
              <a:lnSpc>
                <a:spcPct val="90000"/>
              </a:lnSpc>
              <a:spcAft>
                <a:spcPts val="600"/>
              </a:spcAft>
              <a:buFont typeface="+mj-lt"/>
              <a:buAutoNum type="arabicPeriod" startAt="9"/>
            </a:pPr>
            <a:r>
              <a:rPr lang="en-GB" sz="2000" b="1" dirty="0">
                <a:latin typeface="Arial" panose="020B0604020202020204" pitchFamily="34" charset="0"/>
                <a:cs typeface="Arial" panose="020B0604020202020204" pitchFamily="34" charset="0"/>
              </a:rPr>
              <a:t>Create a prioritised risk treatment plan</a:t>
            </a:r>
            <a:r>
              <a:rPr lang="en-GB" sz="2000" noProof="0" dirty="0">
                <a:latin typeface="Arial" panose="020B0604020202020204" pitchFamily="34" charset="0"/>
                <a:cs typeface="Arial" panose="020B0604020202020204" pitchFamily="34" charset="0"/>
              </a:rPr>
              <a:t>:  For risks flagged for mitigation, identify suitable controls that can be used</a:t>
            </a:r>
          </a:p>
          <a:p>
            <a:pPr marL="571500" indent="-457200">
              <a:lnSpc>
                <a:spcPct val="90000"/>
              </a:lnSpc>
              <a:spcAft>
                <a:spcPts val="600"/>
              </a:spcAft>
              <a:buFont typeface="+mj-lt"/>
              <a:buAutoNum type="arabicPeriod" startAt="9"/>
            </a:pPr>
            <a:endParaRPr lang="en-GB" sz="200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9"/>
            </a:pPr>
            <a:r>
              <a:rPr lang="en-GB" sz="2000" b="1" dirty="0">
                <a:latin typeface="Arial" panose="020B0604020202020204" pitchFamily="34" charset="0"/>
                <a:cs typeface="Arial" panose="020B0604020202020204" pitchFamily="34" charset="0"/>
              </a:rPr>
              <a:t>Evaluate control effectiveness</a:t>
            </a:r>
            <a:r>
              <a:rPr lang="en-GB" sz="2000" dirty="0">
                <a:latin typeface="Arial" panose="020B0604020202020204" pitchFamily="34" charset="0"/>
                <a:cs typeface="Arial" panose="020B0604020202020204" pitchFamily="34" charset="0"/>
              </a:rPr>
              <a:t>:  As you implement each control, re-evaluate the risk level.  </a:t>
            </a:r>
          </a:p>
          <a:p>
            <a:pPr marL="571500" indent="-457200">
              <a:lnSpc>
                <a:spcPct val="90000"/>
              </a:lnSpc>
              <a:spcAft>
                <a:spcPts val="600"/>
              </a:spcAft>
              <a:buFont typeface="+mj-lt"/>
              <a:buAutoNum type="arabicPeriod" startAt="9"/>
            </a:pPr>
            <a:endParaRPr lang="en-GB" sz="2000" dirty="0">
              <a:latin typeface="Arial" panose="020B0604020202020204" pitchFamily="34" charset="0"/>
              <a:cs typeface="Arial" panose="020B0604020202020204" pitchFamily="34" charset="0"/>
            </a:endParaRPr>
          </a:p>
          <a:p>
            <a:pPr marL="571500" lvl="1">
              <a:lnSpc>
                <a:spcPct val="90000"/>
              </a:lnSpc>
              <a:spcAft>
                <a:spcPts val="600"/>
              </a:spcAft>
            </a:pPr>
            <a:r>
              <a:rPr lang="en-GB" sz="2000" dirty="0">
                <a:latin typeface="Arial" panose="020B0604020202020204" pitchFamily="34" charset="0"/>
                <a:cs typeface="Arial" panose="020B0604020202020204" pitchFamily="34" charset="0"/>
              </a:rPr>
              <a:t>If the risk is mitigated to the accepted level, then it should be recorded in the risk register as accepted.</a:t>
            </a:r>
          </a:p>
          <a:p>
            <a:pPr marL="571500" lvl="1">
              <a:lnSpc>
                <a:spcPct val="90000"/>
              </a:lnSpc>
              <a:spcAft>
                <a:spcPts val="600"/>
              </a:spcAft>
            </a:pPr>
            <a:endParaRPr lang="en-GB" sz="2000" b="1" dirty="0">
              <a:latin typeface="Arial" panose="020B0604020202020204" pitchFamily="34" charset="0"/>
              <a:cs typeface="Arial" panose="020B0604020202020204" pitchFamily="34" charset="0"/>
            </a:endParaRPr>
          </a:p>
          <a:p>
            <a:pPr marL="571500" lvl="1">
              <a:lnSpc>
                <a:spcPct val="90000"/>
              </a:lnSpc>
              <a:spcAft>
                <a:spcPts val="600"/>
              </a:spcAft>
            </a:pPr>
            <a:r>
              <a:rPr lang="en-GB" sz="2000" dirty="0">
                <a:latin typeface="Arial" panose="020B0604020202020204" pitchFamily="34" charset="0"/>
                <a:cs typeface="Arial" panose="020B0604020202020204" pitchFamily="34" charset="0"/>
              </a:rPr>
              <a:t>If the risk is still high and needs mitigating, apply further controls until it reaches an accepted level</a:t>
            </a:r>
          </a:p>
        </p:txBody>
      </p:sp>
      <p:pic>
        <p:nvPicPr>
          <p:cNvPr id="5" name="Content Placeholder 4">
            <a:extLst>
              <a:ext uri="{FF2B5EF4-FFF2-40B4-BE49-F238E27FC236}">
                <a16:creationId xmlns:a16="http://schemas.microsoft.com/office/drawing/2014/main" id="{09B3AE84-1F7C-4A1C-8E88-FE8D04D34F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CFBF5736-7FCE-6206-DFFC-468F4C435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A17595C9-8CF2-CDD8-40B3-B72AD1DF8686}"/>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56511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1973-38DA-168E-9ED4-1F1244BC6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0F564-B30D-09D3-7B72-92E8F87E93A1}"/>
              </a:ext>
            </a:extLst>
          </p:cNvPr>
          <p:cNvSpPr>
            <a:spLocks noGrp="1"/>
          </p:cNvSpPr>
          <p:nvPr>
            <p:ph type="title"/>
          </p:nvPr>
        </p:nvSpPr>
        <p:spPr>
          <a:xfrm>
            <a:off x="669703" y="126438"/>
            <a:ext cx="6002110" cy="1495425"/>
          </a:xfrm>
        </p:spPr>
        <p:txBody>
          <a:bodyPr vert="horz" lIns="91440" tIns="45720" rIns="91440" bIns="45720" rtlCol="0" anchor="ctr">
            <a:normAutofit/>
          </a:bodyPr>
          <a:lstStyle/>
          <a:p>
            <a:r>
              <a:rPr lang="en-GB" sz="4000" dirty="0">
                <a:latin typeface="Arial" panose="020B0604020202020204" pitchFamily="34" charset="0"/>
                <a:cs typeface="Arial" panose="020B0604020202020204" pitchFamily="34" charset="0"/>
              </a:rPr>
              <a:t>Resources</a:t>
            </a:r>
            <a:endParaRPr lang="en-GB" sz="4000" noProof="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7081BC5-1BC4-C69C-9CA7-9F0E736BA006}"/>
              </a:ext>
            </a:extLst>
          </p:cNvPr>
          <p:cNvSpPr txBox="1"/>
          <p:nvPr/>
        </p:nvSpPr>
        <p:spPr>
          <a:xfrm>
            <a:off x="733313" y="1856427"/>
            <a:ext cx="6002110" cy="2739427"/>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ECD61BBA-353A-6752-F0B9-4521922CBBF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136B8066-F993-01CA-0FDD-0F1A2FFB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B21B0605-FEE1-5F2C-AEAC-E21D2497EF9A}"/>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
        <p:nvSpPr>
          <p:cNvPr id="3" name="TextBox 2">
            <a:extLst>
              <a:ext uri="{FF2B5EF4-FFF2-40B4-BE49-F238E27FC236}">
                <a16:creationId xmlns:a16="http://schemas.microsoft.com/office/drawing/2014/main" id="{C3139C2F-A1A8-7EE4-E586-A04D878EDB70}"/>
              </a:ext>
            </a:extLst>
          </p:cNvPr>
          <p:cNvSpPr txBox="1"/>
          <p:nvPr/>
        </p:nvSpPr>
        <p:spPr>
          <a:xfrm>
            <a:off x="669703" y="1387300"/>
            <a:ext cx="6002110" cy="2739427"/>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ISO27000 standards</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hlinkClick r:id="rId5"/>
              </a:rPr>
              <a:t>CIS Controls</a:t>
            </a: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a:latin typeface="Arial" panose="020B0604020202020204" pitchFamily="34" charset="0"/>
                <a:cs typeface="Arial" panose="020B0604020202020204" pitchFamily="34" charset="0"/>
                <a:hlinkClick r:id="rId6"/>
              </a:rPr>
              <a:t>NIST Cybersecurity Framework</a:t>
            </a: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hlinkClick r:id="rId7"/>
              </a:rPr>
              <a:t>Cyber Essentials</a:t>
            </a:r>
            <a:endParaRPr lang="en-GB"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42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F666-B254-1BE0-82DB-1F17A705E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B3106-8371-2015-8987-0A4E1B9E117D}"/>
              </a:ext>
            </a:extLst>
          </p:cNvPr>
          <p:cNvSpPr>
            <a:spLocks noGrp="1"/>
          </p:cNvSpPr>
          <p:nvPr>
            <p:ph type="ctrTitle"/>
          </p:nvPr>
        </p:nvSpPr>
        <p:spPr>
          <a:xfrm>
            <a:off x="1524000" y="147066"/>
            <a:ext cx="9144000" cy="912693"/>
          </a:xfrm>
        </p:spPr>
        <p:txBody>
          <a:bodyPr>
            <a:normAutofit/>
          </a:bodyPr>
          <a:lstStyle/>
          <a:p>
            <a:r>
              <a:rPr lang="en-GB" sz="4800" noProof="0" dirty="0"/>
              <a:t>Any questions?</a:t>
            </a:r>
          </a:p>
        </p:txBody>
      </p:sp>
    </p:spTree>
    <p:extLst>
      <p:ext uri="{BB962C8B-B14F-4D97-AF65-F5344CB8AC3E}">
        <p14:creationId xmlns:p14="http://schemas.microsoft.com/office/powerpoint/2010/main" val="399421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C410B137-6A8C-64B4-B14C-E2C573B83438}"/>
              </a:ext>
            </a:extLst>
          </p:cNvPr>
          <p:cNvSpPr>
            <a:spLocks noGrp="1"/>
          </p:cNvSpPr>
          <p:nvPr>
            <p:ph type="title"/>
          </p:nvPr>
        </p:nvSpPr>
        <p:spPr>
          <a:xfrm>
            <a:off x="836680" y="87794"/>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Agenda</a:t>
            </a:r>
          </a:p>
        </p:txBody>
      </p:sp>
      <p:sp>
        <p:nvSpPr>
          <p:cNvPr id="8" name="TextBox 7">
            <a:extLst>
              <a:ext uri="{FF2B5EF4-FFF2-40B4-BE49-F238E27FC236}">
                <a16:creationId xmlns:a16="http://schemas.microsoft.com/office/drawing/2014/main" id="{24306977-60C5-FFC0-7844-44CC2D9A3A5C}"/>
              </a:ext>
            </a:extLst>
          </p:cNvPr>
          <p:cNvSpPr txBox="1"/>
          <p:nvPr/>
        </p:nvSpPr>
        <p:spPr>
          <a:xfrm>
            <a:off x="669703" y="1387300"/>
            <a:ext cx="6002110" cy="2739427"/>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Systematic security</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Core components</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Key steps</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Resources</a:t>
            </a:r>
          </a:p>
        </p:txBody>
      </p:sp>
      <p:pic>
        <p:nvPicPr>
          <p:cNvPr id="5" name="Content Placeholder 4">
            <a:extLst>
              <a:ext uri="{FF2B5EF4-FFF2-40B4-BE49-F238E27FC236}">
                <a16:creationId xmlns:a16="http://schemas.microsoft.com/office/drawing/2014/main" id="{4B2FF42D-7EF3-9997-B153-AEAB5C44B7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A0213E74-92CE-F4F3-F92A-47ABAE6DE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93F99B44-F65A-FA9C-69FB-ABA7B477565F}"/>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354709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E4E26-275C-44A4-3C43-7A956FABC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2B68D-A555-0FCC-975B-90D35BD60C70}"/>
              </a:ext>
            </a:extLst>
          </p:cNvPr>
          <p:cNvSpPr>
            <a:spLocks noGrp="1"/>
          </p:cNvSpPr>
          <p:nvPr>
            <p:ph type="title"/>
          </p:nvPr>
        </p:nvSpPr>
        <p:spPr>
          <a:xfrm>
            <a:off x="550433" y="198783"/>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Systematic Security</a:t>
            </a:r>
          </a:p>
        </p:txBody>
      </p:sp>
      <p:sp>
        <p:nvSpPr>
          <p:cNvPr id="8" name="TextBox 7">
            <a:extLst>
              <a:ext uri="{FF2B5EF4-FFF2-40B4-BE49-F238E27FC236}">
                <a16:creationId xmlns:a16="http://schemas.microsoft.com/office/drawing/2014/main" id="{51E8F22B-F787-68DD-9B40-3537F4E1A2AA}"/>
              </a:ext>
            </a:extLst>
          </p:cNvPr>
          <p:cNvSpPr txBox="1"/>
          <p:nvPr/>
        </p:nvSpPr>
        <p:spPr>
          <a:xfrm>
            <a:off x="550433" y="1757238"/>
            <a:ext cx="6002110" cy="347517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What is it?</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How can it help us?</a:t>
            </a:r>
          </a:p>
          <a:p>
            <a:pPr marL="800100" lvl="1" indent="-228600">
              <a:spcBef>
                <a:spcPts val="600"/>
              </a:spcBef>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More efficient and effective</a:t>
            </a:r>
          </a:p>
          <a:p>
            <a:pPr marL="800100" lvl="1" indent="-228600">
              <a:spcBef>
                <a:spcPts val="600"/>
              </a:spcBef>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Flexible to adapt to emerging risks &amp; changing priorities</a:t>
            </a:r>
          </a:p>
          <a:p>
            <a:pPr marL="800100" lvl="1" indent="-228600">
              <a:spcBef>
                <a:spcPts val="600"/>
              </a:spcBef>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Provides a way to measure progress &amp; effectiveness</a:t>
            </a:r>
          </a:p>
          <a:p>
            <a:pPr marL="800100" lvl="1" indent="-228600">
              <a:spcBef>
                <a:spcPts val="600"/>
              </a:spcBef>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Helps demonstrate legal compliance</a:t>
            </a:r>
          </a:p>
          <a:p>
            <a:pPr marL="800100" lvl="1" indent="-228600">
              <a:lnSpc>
                <a:spcPct val="90000"/>
              </a:lnSpc>
              <a:spcAft>
                <a:spcPts val="600"/>
              </a:spcAft>
              <a:buFont typeface="Arial" panose="020B0604020202020204" pitchFamily="34" charset="0"/>
              <a:buChar char="•"/>
            </a:pPr>
            <a:endParaRPr lang="en-GB" sz="1600" noProof="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4BE0709E-0651-E27E-81CE-746763CA69F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681D9FC3-943B-9D8F-3B41-F677B1A56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A52BB40E-7881-7C06-A776-7245E03DA9DB}"/>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4340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4E113-E0AB-52BE-B471-43E3554A7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460E9-69D0-D336-FB1C-89D22FF3392C}"/>
              </a:ext>
            </a:extLst>
          </p:cNvPr>
          <p:cNvSpPr>
            <a:spLocks noGrp="1"/>
          </p:cNvSpPr>
          <p:nvPr>
            <p:ph type="title"/>
          </p:nvPr>
        </p:nvSpPr>
        <p:spPr>
          <a:xfrm>
            <a:off x="550433" y="198783"/>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Scope</a:t>
            </a:r>
          </a:p>
        </p:txBody>
      </p:sp>
      <p:sp>
        <p:nvSpPr>
          <p:cNvPr id="8" name="TextBox 7">
            <a:extLst>
              <a:ext uri="{FF2B5EF4-FFF2-40B4-BE49-F238E27FC236}">
                <a16:creationId xmlns:a16="http://schemas.microsoft.com/office/drawing/2014/main" id="{C7884238-CF78-6ECC-7582-F765C6296B44}"/>
              </a:ext>
            </a:extLst>
          </p:cNvPr>
          <p:cNvSpPr txBox="1"/>
          <p:nvPr/>
        </p:nvSpPr>
        <p:spPr>
          <a:xfrm>
            <a:off x="550433" y="1757238"/>
            <a:ext cx="6359250" cy="347517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What is it that you want to protect?</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Getting the scope wrong can lead to:</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Unnecessary security controls put in place</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Security becomes a “blocker” to the business</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Not enough security is in place to protect important data</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You cannot realistically protect everything</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Prioritise what matters the most i.e. highest impact</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3F8DF7D2-C37C-EC41-0E1C-37EEDB742FE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62B57201-B187-687C-EA37-E195AF5E3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CCB59990-AAFF-18BB-EBD0-F01C73998094}"/>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5449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D5324-8CD1-E635-07D0-0860DD339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BBFE4-58C1-7321-6540-E95A6F76CF3E}"/>
              </a:ext>
            </a:extLst>
          </p:cNvPr>
          <p:cNvSpPr>
            <a:spLocks noGrp="1"/>
          </p:cNvSpPr>
          <p:nvPr>
            <p:ph type="title"/>
          </p:nvPr>
        </p:nvSpPr>
        <p:spPr>
          <a:xfrm>
            <a:off x="550433" y="198783"/>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Roles &amp; Responsibilities</a:t>
            </a:r>
          </a:p>
        </p:txBody>
      </p:sp>
      <p:sp>
        <p:nvSpPr>
          <p:cNvPr id="8" name="TextBox 7">
            <a:extLst>
              <a:ext uri="{FF2B5EF4-FFF2-40B4-BE49-F238E27FC236}">
                <a16:creationId xmlns:a16="http://schemas.microsoft.com/office/drawing/2014/main" id="{BB7DC952-946E-65C1-3B98-98C36A4E6DFA}"/>
              </a:ext>
            </a:extLst>
          </p:cNvPr>
          <p:cNvSpPr txBox="1"/>
          <p:nvPr/>
        </p:nvSpPr>
        <p:spPr>
          <a:xfrm>
            <a:off x="550433" y="1455088"/>
            <a:ext cx="6359250" cy="3475172"/>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Who is going to do this?</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Who is:</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Responsible</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Accountable</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Consulted</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Informed</a:t>
            </a:r>
          </a:p>
          <a:p>
            <a:pPr marL="800100" lvl="1" indent="-228600">
              <a:lnSpc>
                <a:spcPct val="90000"/>
              </a:lnSpc>
              <a:spcAft>
                <a:spcPts val="600"/>
              </a:spcAft>
              <a:buFont typeface="Arial" panose="020B0604020202020204" pitchFamily="34" charset="0"/>
              <a:buChar char="•"/>
            </a:pPr>
            <a:endParaRPr lang="en-GB" sz="16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Considerations:</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Single point of failures</a:t>
            </a:r>
          </a:p>
          <a:p>
            <a:pPr marL="800100" lvl="1" indent="-228600">
              <a:lnSpc>
                <a:spcPct val="9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Outsourcing</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800100" lvl="1"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6A5AC530-6F0F-64B1-DA2B-53E58D4C076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E7E8D463-A75F-160C-F77F-48D1B22EC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176045B2-A0FD-0DDA-BC4E-8F36D897760D}"/>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20093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B1BE0-665B-D39C-F8BD-152EE1729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BDA83-EA75-6F85-B4DD-774726371F81}"/>
              </a:ext>
            </a:extLst>
          </p:cNvPr>
          <p:cNvSpPr>
            <a:spLocks noGrp="1"/>
          </p:cNvSpPr>
          <p:nvPr>
            <p:ph type="title"/>
          </p:nvPr>
        </p:nvSpPr>
        <p:spPr>
          <a:xfrm>
            <a:off x="677653" y="218081"/>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Risk Management</a:t>
            </a:r>
          </a:p>
        </p:txBody>
      </p:sp>
      <p:sp>
        <p:nvSpPr>
          <p:cNvPr id="8" name="TextBox 7">
            <a:extLst>
              <a:ext uri="{FF2B5EF4-FFF2-40B4-BE49-F238E27FC236}">
                <a16:creationId xmlns:a16="http://schemas.microsoft.com/office/drawing/2014/main" id="{B702BBE6-C7BD-BE88-6AA1-EFE78E17ED1C}"/>
              </a:ext>
            </a:extLst>
          </p:cNvPr>
          <p:cNvSpPr txBox="1"/>
          <p:nvPr/>
        </p:nvSpPr>
        <p:spPr>
          <a:xfrm>
            <a:off x="677653" y="1713506"/>
            <a:ext cx="6002110" cy="4846320"/>
          </a:xfrm>
          <a:prstGeom prst="rect">
            <a:avLst/>
          </a:prstGeom>
        </p:spPr>
        <p:txBody>
          <a:bodyPr vert="horz" lIns="91440" tIns="45720" rIns="91440" bIns="45720" rtlCol="0">
            <a:normAutofit/>
          </a:bodyPr>
          <a:lstStyle/>
          <a:p>
            <a:pPr marL="342900" indent="-228600">
              <a:lnSpc>
                <a:spcPct val="120000"/>
              </a:lnSpc>
              <a:spcBef>
                <a:spcPts val="600"/>
              </a:spcBef>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Critical component of an ISMS</a:t>
            </a:r>
          </a:p>
          <a:p>
            <a:pPr marL="342900" indent="-228600">
              <a:lnSpc>
                <a:spcPct val="120000"/>
              </a:lnSpc>
              <a:spcBef>
                <a:spcPts val="600"/>
              </a:spcBef>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Risk criteria need to be defined</a:t>
            </a:r>
          </a:p>
          <a:p>
            <a:pPr marL="342900" indent="-228600">
              <a:lnSpc>
                <a:spcPct val="120000"/>
              </a:lnSpc>
              <a:spcBef>
                <a:spcPts val="600"/>
              </a:spcBef>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Risks identified and assessed</a:t>
            </a:r>
          </a:p>
          <a:p>
            <a:pPr marL="342900" indent="-228600">
              <a:lnSpc>
                <a:spcPct val="120000"/>
              </a:lnSpc>
              <a:spcBef>
                <a:spcPts val="600"/>
              </a:spcBef>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Risk treatment policy</a:t>
            </a:r>
          </a:p>
          <a:p>
            <a:pPr marL="800100" lvl="1" indent="-228600">
              <a:lnSpc>
                <a:spcPct val="12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Avoidance</a:t>
            </a:r>
          </a:p>
          <a:p>
            <a:pPr marL="800100" lvl="1" indent="-228600">
              <a:lnSpc>
                <a:spcPct val="12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Transfer</a:t>
            </a:r>
          </a:p>
          <a:p>
            <a:pPr marL="800100" lvl="1" indent="-228600">
              <a:lnSpc>
                <a:spcPct val="12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Mitigation</a:t>
            </a:r>
          </a:p>
          <a:p>
            <a:pPr marL="800100" lvl="1" indent="-228600">
              <a:lnSpc>
                <a:spcPct val="120000"/>
              </a:lnSpc>
              <a:spcAft>
                <a:spcPts val="600"/>
              </a:spcAft>
              <a:buFont typeface="Arial" panose="020B0604020202020204" pitchFamily="34" charset="0"/>
              <a:buChar char="•"/>
            </a:pPr>
            <a:r>
              <a:rPr lang="en-GB" sz="1600" noProof="0" dirty="0">
                <a:latin typeface="Arial" panose="020B0604020202020204" pitchFamily="34" charset="0"/>
                <a:cs typeface="Arial" panose="020B0604020202020204" pitchFamily="34" charset="0"/>
              </a:rPr>
              <a:t>Acceptance</a:t>
            </a:r>
          </a:p>
          <a:p>
            <a:pPr marL="342900" indent="-228600">
              <a:lnSpc>
                <a:spcPct val="120000"/>
              </a:lnSpc>
              <a:spcBef>
                <a:spcPts val="600"/>
              </a:spcBef>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Accepted risks are monitored, NEVER ignored</a:t>
            </a:r>
          </a:p>
          <a:p>
            <a:pPr marL="342900" indent="-228600">
              <a:lnSpc>
                <a:spcPct val="120000"/>
              </a:lnSpc>
              <a:spcBef>
                <a:spcPts val="600"/>
              </a:spcBef>
              <a:spcAft>
                <a:spcPts val="600"/>
              </a:spcAft>
              <a:buFont typeface="Arial" panose="020B0604020202020204" pitchFamily="34" charset="0"/>
              <a:buChar char="•"/>
            </a:pPr>
            <a:r>
              <a:rPr lang="en-GB" sz="2000" noProof="0" dirty="0">
                <a:latin typeface="Arial" panose="020B0604020202020204" pitchFamily="34" charset="0"/>
                <a:cs typeface="Arial" panose="020B0604020202020204" pitchFamily="34" charset="0"/>
              </a:rPr>
              <a:t>Aggregated risks must be considered</a:t>
            </a: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F722F380-907C-2144-1FB5-3C04963DAFF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EA167C8B-A419-B2EF-A71E-59709577C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081F2655-4FE3-2A97-2380-8CC0E7438A6C}"/>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
        <p:nvSpPr>
          <p:cNvPr id="3" name="TextBox 2">
            <a:extLst>
              <a:ext uri="{FF2B5EF4-FFF2-40B4-BE49-F238E27FC236}">
                <a16:creationId xmlns:a16="http://schemas.microsoft.com/office/drawing/2014/main" id="{5D1F251D-71AF-9A48-009D-C2AA74B9D191}"/>
              </a:ext>
            </a:extLst>
          </p:cNvPr>
          <p:cNvSpPr txBox="1"/>
          <p:nvPr/>
        </p:nvSpPr>
        <p:spPr>
          <a:xfrm>
            <a:off x="766435" y="3379471"/>
            <a:ext cx="5971010" cy="2308324"/>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noProof="0" dirty="0">
                <a:latin typeface="Arial" panose="020B0604020202020204" pitchFamily="34" charset="0"/>
                <a:cs typeface="Arial" panose="020B0604020202020204" pitchFamily="34" charset="0"/>
              </a:rPr>
              <a:t>There are known knowns.  There are things we know we know.  </a:t>
            </a:r>
          </a:p>
          <a:p>
            <a:endParaRPr lang="en-GB" sz="1600" noProof="0" dirty="0">
              <a:latin typeface="Arial" panose="020B0604020202020204" pitchFamily="34" charset="0"/>
              <a:cs typeface="Arial" panose="020B0604020202020204" pitchFamily="34" charset="0"/>
            </a:endParaRPr>
          </a:p>
          <a:p>
            <a:r>
              <a:rPr lang="en-GB" sz="1600" noProof="0" dirty="0">
                <a:latin typeface="Arial" panose="020B0604020202020204" pitchFamily="34" charset="0"/>
                <a:cs typeface="Arial" panose="020B0604020202020204" pitchFamily="34" charset="0"/>
              </a:rPr>
              <a:t>We also know there are known unknowns.   That is to say, we know there are somethings we do not know.  </a:t>
            </a:r>
          </a:p>
          <a:p>
            <a:endParaRPr lang="en-GB" sz="1600" noProof="0" dirty="0">
              <a:latin typeface="Arial" panose="020B0604020202020204" pitchFamily="34" charset="0"/>
              <a:cs typeface="Arial" panose="020B0604020202020204" pitchFamily="34" charset="0"/>
            </a:endParaRPr>
          </a:p>
          <a:p>
            <a:r>
              <a:rPr lang="en-GB" sz="1600" noProof="0" dirty="0">
                <a:latin typeface="Arial" panose="020B0604020202020204" pitchFamily="34" charset="0"/>
                <a:cs typeface="Arial" panose="020B0604020202020204" pitchFamily="34" charset="0"/>
              </a:rPr>
              <a:t>But there are also unknown unknowns – the ones we don’t know we don’t know.</a:t>
            </a:r>
          </a:p>
          <a:p>
            <a:endParaRPr lang="en-GB" sz="1600" noProof="0" dirty="0">
              <a:latin typeface="Arial" panose="020B0604020202020204" pitchFamily="34" charset="0"/>
              <a:cs typeface="Arial" panose="020B0604020202020204" pitchFamily="34" charset="0"/>
            </a:endParaRPr>
          </a:p>
          <a:p>
            <a:r>
              <a:rPr lang="en-GB" sz="1600" noProof="0" dirty="0">
                <a:latin typeface="Arial" panose="020B0604020202020204" pitchFamily="34" charset="0"/>
                <a:cs typeface="Arial" panose="020B0604020202020204" pitchFamily="34" charset="0"/>
              </a:rPr>
              <a:t>Donald Rumsfeld, US Secretary of </a:t>
            </a:r>
            <a:r>
              <a:rPr lang="en-GB" sz="1600" noProof="0" dirty="0" err="1">
                <a:latin typeface="Arial" panose="020B0604020202020204" pitchFamily="34" charset="0"/>
                <a:cs typeface="Arial" panose="020B0604020202020204" pitchFamily="34" charset="0"/>
              </a:rPr>
              <a:t>Defense</a:t>
            </a:r>
            <a:endParaRPr lang="en-GB" sz="1600" noProof="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930169F-80A1-41CC-757D-81587F449FDB}"/>
              </a:ext>
            </a:extLst>
          </p:cNvPr>
          <p:cNvPicPr>
            <a:picLocks noChangeAspect="1"/>
          </p:cNvPicPr>
          <p:nvPr/>
        </p:nvPicPr>
        <p:blipFill>
          <a:blip r:embed="rId5"/>
          <a:stretch>
            <a:fillRect/>
          </a:stretch>
        </p:blipFill>
        <p:spPr>
          <a:xfrm>
            <a:off x="909559" y="3362262"/>
            <a:ext cx="4311872" cy="2171812"/>
          </a:xfrm>
          <a:prstGeom prst="rect">
            <a:avLst/>
          </a:prstGeom>
        </p:spPr>
      </p:pic>
    </p:spTree>
    <p:extLst>
      <p:ext uri="{BB962C8B-B14F-4D97-AF65-F5344CB8AC3E}">
        <p14:creationId xmlns:p14="http://schemas.microsoft.com/office/powerpoint/2010/main" val="28056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8136-66AA-B864-D12E-85CD2123F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B0499-0FEB-195A-260B-60BBC0B18B14}"/>
              </a:ext>
            </a:extLst>
          </p:cNvPr>
          <p:cNvSpPr>
            <a:spLocks noGrp="1"/>
          </p:cNvSpPr>
          <p:nvPr>
            <p:ph type="title"/>
          </p:nvPr>
        </p:nvSpPr>
        <p:spPr>
          <a:xfrm>
            <a:off x="490729" y="673892"/>
            <a:ext cx="6002110" cy="1495425"/>
          </a:xfrm>
        </p:spPr>
        <p:txBody>
          <a:bodyPr>
            <a:normAutofit/>
          </a:bodyPr>
          <a:lstStyle/>
          <a:p>
            <a:r>
              <a:rPr lang="en-GB" sz="4000" noProof="0" dirty="0"/>
              <a:t>Supply Chain Risks</a:t>
            </a:r>
          </a:p>
        </p:txBody>
      </p:sp>
      <p:sp>
        <p:nvSpPr>
          <p:cNvPr id="3" name="Content Placeholder 2">
            <a:extLst>
              <a:ext uri="{FF2B5EF4-FFF2-40B4-BE49-F238E27FC236}">
                <a16:creationId xmlns:a16="http://schemas.microsoft.com/office/drawing/2014/main" id="{CBEA65AC-45D7-FCAE-8015-26968829040B}"/>
              </a:ext>
            </a:extLst>
          </p:cNvPr>
          <p:cNvSpPr>
            <a:spLocks noGrp="1"/>
          </p:cNvSpPr>
          <p:nvPr>
            <p:ph idx="1"/>
          </p:nvPr>
        </p:nvSpPr>
        <p:spPr>
          <a:xfrm>
            <a:off x="493778" y="1997874"/>
            <a:ext cx="6414227" cy="3729034"/>
          </a:xfrm>
        </p:spPr>
        <p:txBody>
          <a:bodyPr>
            <a:normAutofit/>
          </a:bodyPr>
          <a:lstStyle/>
          <a:p>
            <a:r>
              <a:rPr lang="en-GB" sz="2000" noProof="0" dirty="0"/>
              <a:t>Increasingly a major cause of incidents for businesses</a:t>
            </a:r>
          </a:p>
          <a:p>
            <a:r>
              <a:rPr lang="en-GB" sz="2000" noProof="0" dirty="0"/>
              <a:t>Core part of EU digital legislation </a:t>
            </a:r>
          </a:p>
          <a:p>
            <a:r>
              <a:rPr lang="en-GB" sz="2000" noProof="0" dirty="0"/>
              <a:t>Considerations:</a:t>
            </a:r>
          </a:p>
          <a:p>
            <a:pPr lvl="1"/>
            <a:r>
              <a:rPr lang="en-GB" sz="1600" noProof="0" dirty="0"/>
              <a:t>Do you and the supplier share the same risk appetite?</a:t>
            </a:r>
          </a:p>
          <a:p>
            <a:pPr lvl="1"/>
            <a:r>
              <a:rPr lang="en-GB" sz="1600" noProof="0" dirty="0"/>
              <a:t>Are there means to increase security if necessary?</a:t>
            </a:r>
          </a:p>
          <a:p>
            <a:pPr lvl="1"/>
            <a:r>
              <a:rPr lang="en-GB" sz="1600" noProof="0" dirty="0"/>
              <a:t>Is there a formal approval process for suppliers?</a:t>
            </a:r>
          </a:p>
          <a:p>
            <a:pPr lvl="1"/>
            <a:r>
              <a:rPr lang="en-GB" sz="1600" noProof="0" dirty="0"/>
              <a:t>What about the supplier’s subcontractors?</a:t>
            </a:r>
          </a:p>
          <a:p>
            <a:pPr lvl="1"/>
            <a:r>
              <a:rPr lang="en-GB" sz="1600" noProof="0" dirty="0"/>
              <a:t>Are you managing shadow IT?</a:t>
            </a:r>
          </a:p>
          <a:p>
            <a:pPr lvl="1"/>
            <a:r>
              <a:rPr lang="en-GB" sz="1600" noProof="0" dirty="0"/>
              <a:t>Are you controlling data transfers to other jurisdictions?</a:t>
            </a:r>
          </a:p>
          <a:p>
            <a:pPr lvl="1"/>
            <a:r>
              <a:rPr lang="en-GB" sz="1600" noProof="0" dirty="0"/>
              <a:t>Are you over relying on one supplier?</a:t>
            </a:r>
          </a:p>
          <a:p>
            <a:pPr lvl="1"/>
            <a:r>
              <a:rPr lang="en-GB" sz="1600" noProof="0" dirty="0"/>
              <a:t>Are the legal contracts adequate?</a:t>
            </a:r>
          </a:p>
          <a:p>
            <a:pPr lvl="1"/>
            <a:r>
              <a:rPr lang="en-GB" sz="1600" noProof="0" dirty="0"/>
              <a:t>Are you auditing the supplier or reviewing audit reports?</a:t>
            </a:r>
          </a:p>
        </p:txBody>
      </p:sp>
      <p:pic>
        <p:nvPicPr>
          <p:cNvPr id="9" name="Picture 8">
            <a:extLst>
              <a:ext uri="{FF2B5EF4-FFF2-40B4-BE49-F238E27FC236}">
                <a16:creationId xmlns:a16="http://schemas.microsoft.com/office/drawing/2014/main" id="{D4B5A824-9763-D96E-F15F-28945975A2B6}"/>
              </a:ext>
            </a:extLst>
          </p:cNvPr>
          <p:cNvPicPr>
            <a:picLocks noChangeAspect="1"/>
          </p:cNvPicPr>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6" name="Bildobjekt 4">
            <a:extLst>
              <a:ext uri="{FF2B5EF4-FFF2-40B4-BE49-F238E27FC236}">
                <a16:creationId xmlns:a16="http://schemas.microsoft.com/office/drawing/2014/main" id="{12235741-91FD-729B-D65D-EC3B19A50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7" name="textruta 3">
            <a:extLst>
              <a:ext uri="{FF2B5EF4-FFF2-40B4-BE49-F238E27FC236}">
                <a16:creationId xmlns:a16="http://schemas.microsoft.com/office/drawing/2014/main" id="{4CB2ED07-5B77-AF73-4F9F-AA0BFD1EF096}"/>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
        <p:nvSpPr>
          <p:cNvPr id="4" name="TextBox 3">
            <a:extLst>
              <a:ext uri="{FF2B5EF4-FFF2-40B4-BE49-F238E27FC236}">
                <a16:creationId xmlns:a16="http://schemas.microsoft.com/office/drawing/2014/main" id="{B3213196-2A18-B95E-4843-282BC0027711}"/>
              </a:ext>
            </a:extLst>
          </p:cNvPr>
          <p:cNvSpPr txBox="1"/>
          <p:nvPr/>
        </p:nvSpPr>
        <p:spPr>
          <a:xfrm>
            <a:off x="7696200" y="1208314"/>
            <a:ext cx="4165854" cy="369332"/>
          </a:xfrm>
          <a:prstGeom prst="rect">
            <a:avLst/>
          </a:prstGeom>
          <a:noFill/>
        </p:spPr>
        <p:txBody>
          <a:bodyPr wrap="square" rtlCol="0">
            <a:spAutoFit/>
          </a:bodyPr>
          <a:lstStyle/>
          <a:p>
            <a:endParaRPr lang="en-GB" noProof="0" dirty="0">
              <a:solidFill>
                <a:schemeClr val="bg1"/>
              </a:solidFill>
            </a:endParaRPr>
          </a:p>
        </p:txBody>
      </p:sp>
    </p:spTree>
    <p:extLst>
      <p:ext uri="{BB962C8B-B14F-4D97-AF65-F5344CB8AC3E}">
        <p14:creationId xmlns:p14="http://schemas.microsoft.com/office/powerpoint/2010/main" val="25809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4F4BB-98CA-BB18-42E1-2C41204D3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C6BEA-7FF5-B8A6-265B-43B70410A880}"/>
              </a:ext>
            </a:extLst>
          </p:cNvPr>
          <p:cNvSpPr>
            <a:spLocks noGrp="1"/>
          </p:cNvSpPr>
          <p:nvPr>
            <p:ph type="title"/>
          </p:nvPr>
        </p:nvSpPr>
        <p:spPr>
          <a:xfrm>
            <a:off x="550433" y="198783"/>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What You Need to Do (1)</a:t>
            </a:r>
          </a:p>
        </p:txBody>
      </p:sp>
      <p:sp>
        <p:nvSpPr>
          <p:cNvPr id="8" name="TextBox 7">
            <a:extLst>
              <a:ext uri="{FF2B5EF4-FFF2-40B4-BE49-F238E27FC236}">
                <a16:creationId xmlns:a16="http://schemas.microsoft.com/office/drawing/2014/main" id="{55A866BC-072A-BADA-BA47-BE26FC82A408}"/>
              </a:ext>
            </a:extLst>
          </p:cNvPr>
          <p:cNvSpPr txBox="1"/>
          <p:nvPr/>
        </p:nvSpPr>
        <p:spPr>
          <a:xfrm>
            <a:off x="317958" y="1694208"/>
            <a:ext cx="6734849" cy="4526684"/>
          </a:xfrm>
          <a:prstGeom prst="rect">
            <a:avLst/>
          </a:prstGeom>
        </p:spPr>
        <p:txBody>
          <a:bodyPr vert="horz" lIns="91440" tIns="45720" rIns="91440" bIns="45720" rtlCol="0">
            <a:normAutofit/>
          </a:bodyPr>
          <a:lstStyle/>
          <a:p>
            <a:pPr marL="571500" indent="-457200">
              <a:lnSpc>
                <a:spcPct val="90000"/>
              </a:lnSpc>
              <a:spcAft>
                <a:spcPts val="600"/>
              </a:spcAft>
              <a:buFont typeface="+mj-lt"/>
              <a:buAutoNum type="arabicPeriod"/>
            </a:pPr>
            <a:r>
              <a:rPr lang="en-GB" sz="2000" b="1" noProof="0" dirty="0">
                <a:latin typeface="Arial" panose="020B0604020202020204" pitchFamily="34" charset="0"/>
                <a:cs typeface="Arial" panose="020B0604020202020204" pitchFamily="34" charset="0"/>
              </a:rPr>
              <a:t>Scope</a:t>
            </a:r>
            <a:r>
              <a:rPr lang="en-GB" sz="2000" noProof="0" dirty="0">
                <a:latin typeface="Arial" panose="020B0604020202020204" pitchFamily="34" charset="0"/>
                <a:cs typeface="Arial" panose="020B0604020202020204" pitchFamily="34" charset="0"/>
              </a:rPr>
              <a:t>:  Define the scope of the information you want to protect</a:t>
            </a:r>
          </a:p>
          <a:p>
            <a:pPr marL="114300">
              <a:lnSpc>
                <a:spcPct val="90000"/>
              </a:lnSpc>
              <a:spcAft>
                <a:spcPts val="600"/>
              </a:spcAft>
            </a:pPr>
            <a:endParaRPr lang="en-GB" sz="2000" noProof="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2"/>
            </a:pPr>
            <a:r>
              <a:rPr lang="en-GB" sz="2000" b="1" noProof="0" dirty="0">
                <a:latin typeface="Arial" panose="020B0604020202020204" pitchFamily="34" charset="0"/>
                <a:cs typeface="Arial" panose="020B0604020202020204" pitchFamily="34" charset="0"/>
              </a:rPr>
              <a:t>Roles</a:t>
            </a:r>
            <a:r>
              <a:rPr lang="en-GB" sz="2000" noProof="0" dirty="0">
                <a:latin typeface="Arial" panose="020B0604020202020204" pitchFamily="34" charset="0"/>
                <a:cs typeface="Arial" panose="020B0604020202020204" pitchFamily="34" charset="0"/>
              </a:rPr>
              <a:t>:  Establish what roles are required for the information security management system to work</a:t>
            </a:r>
          </a:p>
          <a:p>
            <a:pPr marL="114300">
              <a:lnSpc>
                <a:spcPct val="90000"/>
              </a:lnSpc>
              <a:spcAft>
                <a:spcPts val="600"/>
              </a:spcAft>
            </a:pPr>
            <a:endParaRPr lang="en-GB" sz="2000" noProof="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3"/>
            </a:pPr>
            <a:r>
              <a:rPr lang="en-GB" sz="2000" b="1" noProof="0" dirty="0">
                <a:latin typeface="Arial" panose="020B0604020202020204" pitchFamily="34" charset="0"/>
                <a:cs typeface="Arial" panose="020B0604020202020204" pitchFamily="34" charset="0"/>
              </a:rPr>
              <a:t>Responsibilities</a:t>
            </a:r>
            <a:r>
              <a:rPr lang="en-GB" sz="2000" noProof="0" dirty="0">
                <a:latin typeface="Arial" panose="020B0604020202020204" pitchFamily="34" charset="0"/>
                <a:cs typeface="Arial" panose="020B0604020202020204" pitchFamily="34" charset="0"/>
              </a:rPr>
              <a:t>:  Determine who should be responsible for what or whether an outside consultancy would be more beneficial</a:t>
            </a:r>
          </a:p>
          <a:p>
            <a:pPr marL="114300">
              <a:lnSpc>
                <a:spcPct val="90000"/>
              </a:lnSpc>
              <a:spcAft>
                <a:spcPts val="600"/>
              </a:spcAft>
            </a:pPr>
            <a:endParaRPr lang="en-GB" sz="2000" noProof="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4"/>
            </a:pPr>
            <a:r>
              <a:rPr lang="en-GB" sz="2000" b="1" noProof="0" dirty="0">
                <a:latin typeface="Arial" panose="020B0604020202020204" pitchFamily="34" charset="0"/>
                <a:cs typeface="Arial" panose="020B0604020202020204" pitchFamily="34" charset="0"/>
              </a:rPr>
              <a:t>Classify information</a:t>
            </a:r>
            <a:r>
              <a:rPr lang="en-GB" sz="2000" noProof="0" dirty="0">
                <a:latin typeface="Arial" panose="020B0604020202020204" pitchFamily="34" charset="0"/>
                <a:cs typeface="Arial" panose="020B0604020202020204" pitchFamily="34" charset="0"/>
              </a:rPr>
              <a:t>:  Establish what classifications you want to use to distinguish information that needs to be protected</a:t>
            </a:r>
          </a:p>
        </p:txBody>
      </p:sp>
      <p:pic>
        <p:nvPicPr>
          <p:cNvPr id="5" name="Content Placeholder 4">
            <a:extLst>
              <a:ext uri="{FF2B5EF4-FFF2-40B4-BE49-F238E27FC236}">
                <a16:creationId xmlns:a16="http://schemas.microsoft.com/office/drawing/2014/main" id="{2EE84B9D-E2BB-19EA-8782-61A08B78A39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433A4CD3-77A9-839D-965E-FD9FA062E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163FB827-6502-4FCB-091D-DB7772FFA6A6}"/>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324489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781A-D9EF-63C4-5DFF-9056C004C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C2B39-3343-549C-B9B9-E6CFBC055D77}"/>
              </a:ext>
            </a:extLst>
          </p:cNvPr>
          <p:cNvSpPr>
            <a:spLocks noGrp="1"/>
          </p:cNvSpPr>
          <p:nvPr>
            <p:ph type="title"/>
          </p:nvPr>
        </p:nvSpPr>
        <p:spPr>
          <a:xfrm>
            <a:off x="550433" y="198783"/>
            <a:ext cx="6002110" cy="1495425"/>
          </a:xfrm>
        </p:spPr>
        <p:txBody>
          <a:bodyPr vert="horz" lIns="91440" tIns="45720" rIns="91440" bIns="45720" rtlCol="0" anchor="ctr">
            <a:normAutofit/>
          </a:bodyPr>
          <a:lstStyle/>
          <a:p>
            <a:r>
              <a:rPr lang="en-GB" sz="4000" noProof="0" dirty="0">
                <a:latin typeface="Arial" panose="020B0604020202020204" pitchFamily="34" charset="0"/>
                <a:cs typeface="Arial" panose="020B0604020202020204" pitchFamily="34" charset="0"/>
              </a:rPr>
              <a:t>What You Need to Do (2)</a:t>
            </a:r>
          </a:p>
        </p:txBody>
      </p:sp>
      <p:sp>
        <p:nvSpPr>
          <p:cNvPr id="8" name="TextBox 7">
            <a:extLst>
              <a:ext uri="{FF2B5EF4-FFF2-40B4-BE49-F238E27FC236}">
                <a16:creationId xmlns:a16="http://schemas.microsoft.com/office/drawing/2014/main" id="{03C53AB6-653E-1256-303B-8162471B2C6F}"/>
              </a:ext>
            </a:extLst>
          </p:cNvPr>
          <p:cNvSpPr txBox="1"/>
          <p:nvPr/>
        </p:nvSpPr>
        <p:spPr>
          <a:xfrm>
            <a:off x="317958" y="1694207"/>
            <a:ext cx="6734849" cy="4738397"/>
          </a:xfrm>
          <a:prstGeom prst="rect">
            <a:avLst/>
          </a:prstGeom>
        </p:spPr>
        <p:txBody>
          <a:bodyPr vert="horz" lIns="91440" tIns="45720" rIns="91440" bIns="45720" rtlCol="0">
            <a:normAutofit/>
          </a:bodyPr>
          <a:lstStyle/>
          <a:p>
            <a:pPr marL="571500" indent="-457200">
              <a:lnSpc>
                <a:spcPct val="90000"/>
              </a:lnSpc>
              <a:spcAft>
                <a:spcPts val="600"/>
              </a:spcAft>
              <a:buFont typeface="+mj-lt"/>
              <a:buAutoNum type="arabicPeriod" startAt="5"/>
            </a:pPr>
            <a:r>
              <a:rPr lang="en-GB" sz="2000" b="1" noProof="0" dirty="0">
                <a:latin typeface="Arial" panose="020B0604020202020204" pitchFamily="34" charset="0"/>
                <a:cs typeface="Arial" panose="020B0604020202020204" pitchFamily="34" charset="0"/>
              </a:rPr>
              <a:t>Risk criteria</a:t>
            </a:r>
            <a:r>
              <a:rPr lang="en-GB" sz="2000" noProof="0" dirty="0">
                <a:latin typeface="Arial" panose="020B0604020202020204" pitchFamily="34" charset="0"/>
                <a:cs typeface="Arial" panose="020B0604020202020204" pitchFamily="34" charset="0"/>
              </a:rPr>
              <a:t>:  Define your risk appetite for the different classifications of information.  Define your risk treatment policy for risk levels.</a:t>
            </a:r>
          </a:p>
          <a:p>
            <a:pPr marL="114300">
              <a:lnSpc>
                <a:spcPct val="90000"/>
              </a:lnSpc>
              <a:spcAft>
                <a:spcPts val="600"/>
              </a:spcAft>
            </a:pPr>
            <a:endParaRPr lang="en-GB" sz="2000" noProof="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6"/>
            </a:pPr>
            <a:r>
              <a:rPr lang="en-GB" sz="2000" b="1" noProof="0" dirty="0">
                <a:latin typeface="Arial" panose="020B0604020202020204" pitchFamily="34" charset="0"/>
                <a:cs typeface="Arial" panose="020B0604020202020204" pitchFamily="34" charset="0"/>
              </a:rPr>
              <a:t>Identify your risks</a:t>
            </a:r>
            <a:r>
              <a:rPr lang="en-GB" sz="2000" noProof="0" dirty="0">
                <a:latin typeface="Arial" panose="020B0604020202020204" pitchFamily="34" charset="0"/>
                <a:cs typeface="Arial" panose="020B0604020202020204" pitchFamily="34" charset="0"/>
              </a:rPr>
              <a:t>:  Create a list of risks that you need to protect your information against.</a:t>
            </a:r>
          </a:p>
          <a:p>
            <a:pPr marL="114300">
              <a:lnSpc>
                <a:spcPct val="90000"/>
              </a:lnSpc>
              <a:spcAft>
                <a:spcPts val="600"/>
              </a:spcAft>
            </a:pPr>
            <a:endParaRPr lang="en-GB" sz="2000" noProof="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7"/>
            </a:pPr>
            <a:r>
              <a:rPr lang="en-GB" sz="2000" b="1" noProof="0" dirty="0">
                <a:latin typeface="Arial" panose="020B0604020202020204" pitchFamily="34" charset="0"/>
                <a:cs typeface="Arial" panose="020B0604020202020204" pitchFamily="34" charset="0"/>
              </a:rPr>
              <a:t>Assess your risk levels</a:t>
            </a:r>
            <a:r>
              <a:rPr lang="en-GB" sz="2000" noProof="0" dirty="0">
                <a:latin typeface="Arial" panose="020B0604020202020204" pitchFamily="34" charset="0"/>
                <a:cs typeface="Arial" panose="020B0604020202020204" pitchFamily="34" charset="0"/>
              </a:rPr>
              <a:t>:  Determine the risk level as risk level = likelihood x impact.</a:t>
            </a:r>
          </a:p>
          <a:p>
            <a:pPr marL="114300">
              <a:lnSpc>
                <a:spcPct val="90000"/>
              </a:lnSpc>
              <a:spcAft>
                <a:spcPts val="600"/>
              </a:spcAft>
            </a:pPr>
            <a:endParaRPr lang="en-GB" sz="2000" noProof="0" dirty="0">
              <a:latin typeface="Arial" panose="020B0604020202020204" pitchFamily="34" charset="0"/>
              <a:cs typeface="Arial" panose="020B0604020202020204" pitchFamily="34" charset="0"/>
            </a:endParaRPr>
          </a:p>
          <a:p>
            <a:pPr marL="571500" indent="-457200">
              <a:lnSpc>
                <a:spcPct val="90000"/>
              </a:lnSpc>
              <a:spcAft>
                <a:spcPts val="600"/>
              </a:spcAft>
              <a:buFont typeface="+mj-lt"/>
              <a:buAutoNum type="arabicPeriod" startAt="8"/>
            </a:pPr>
            <a:r>
              <a:rPr lang="en-GB" sz="2000" b="1" noProof="0" dirty="0">
                <a:latin typeface="Arial" panose="020B0604020202020204" pitchFamily="34" charset="0"/>
                <a:cs typeface="Arial" panose="020B0604020202020204" pitchFamily="34" charset="0"/>
              </a:rPr>
              <a:t>Apply the risk treatment policy</a:t>
            </a:r>
            <a:r>
              <a:rPr lang="en-GB" sz="2000" noProof="0" dirty="0">
                <a:latin typeface="Arial" panose="020B0604020202020204" pitchFamily="34" charset="0"/>
                <a:cs typeface="Arial" panose="020B0604020202020204" pitchFamily="34" charset="0"/>
              </a:rPr>
              <a:t>:  Against each risk, determine if the risk is to be avoided, transferred, mitigated or accepted according to the defined policy</a:t>
            </a:r>
          </a:p>
          <a:p>
            <a:pPr marL="571500" lvl="1">
              <a:lnSpc>
                <a:spcPct val="90000"/>
              </a:lnSpc>
              <a:spcAft>
                <a:spcPts val="600"/>
              </a:spcAft>
            </a:pPr>
            <a:r>
              <a:rPr lang="en-GB" sz="2000" noProof="0" dirty="0">
                <a:latin typeface="Arial" panose="020B0604020202020204" pitchFamily="34" charset="0"/>
                <a:cs typeface="Arial" panose="020B0604020202020204" pitchFamily="34" charset="0"/>
              </a:rPr>
              <a:t>  </a:t>
            </a:r>
          </a:p>
          <a:p>
            <a:pPr marL="914400" lvl="1" indent="-342900">
              <a:lnSpc>
                <a:spcPct val="90000"/>
              </a:lnSpc>
              <a:spcAft>
                <a:spcPts val="600"/>
              </a:spcAft>
              <a:buFont typeface="Arial" panose="020B0604020202020204" pitchFamily="34" charset="0"/>
              <a:buChar char="•"/>
            </a:pPr>
            <a:endParaRPr lang="en-GB" sz="2000" noProof="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7B05181B-B01E-3151-B9F0-AF719BF869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9838" r="28666"/>
          <a:stretch>
            <a:fillRect/>
          </a:stretch>
        </p:blipFill>
        <p:spPr>
          <a:xfrm>
            <a:off x="7199440" y="10"/>
            <a:ext cx="4992560" cy="6857990"/>
          </a:xfrm>
          <a:prstGeom prst="rect">
            <a:avLst/>
          </a:prstGeom>
          <a:effectLst/>
        </p:spPr>
      </p:pic>
      <p:pic>
        <p:nvPicPr>
          <p:cNvPr id="10" name="Bildobjekt 4">
            <a:extLst>
              <a:ext uri="{FF2B5EF4-FFF2-40B4-BE49-F238E27FC236}">
                <a16:creationId xmlns:a16="http://schemas.microsoft.com/office/drawing/2014/main" id="{54C8B2C4-D4F0-6A70-D1D7-F82EE4CBF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6467" y="5928561"/>
            <a:ext cx="1226345" cy="355361"/>
          </a:xfrm>
          <a:prstGeom prst="rect">
            <a:avLst/>
          </a:prstGeom>
        </p:spPr>
      </p:pic>
      <p:sp>
        <p:nvSpPr>
          <p:cNvPr id="11" name="textruta 3">
            <a:extLst>
              <a:ext uri="{FF2B5EF4-FFF2-40B4-BE49-F238E27FC236}">
                <a16:creationId xmlns:a16="http://schemas.microsoft.com/office/drawing/2014/main" id="{57FBED1E-8476-61AB-A8BB-3343F572FDE9}"/>
              </a:ext>
            </a:extLst>
          </p:cNvPr>
          <p:cNvSpPr txBox="1"/>
          <p:nvPr/>
        </p:nvSpPr>
        <p:spPr>
          <a:xfrm>
            <a:off x="9863539" y="6283922"/>
            <a:ext cx="1998515" cy="338554"/>
          </a:xfrm>
          <a:prstGeom prst="rect">
            <a:avLst/>
          </a:prstGeom>
          <a:noFill/>
        </p:spPr>
        <p:txBody>
          <a:bodyPr wrap="square" rtlCol="0">
            <a:spAutoFit/>
          </a:bodyPr>
          <a:lstStyle/>
          <a:p>
            <a:pPr algn="l">
              <a:spcAft>
                <a:spcPts val="600"/>
              </a:spcAft>
            </a:pPr>
            <a:r>
              <a:rPr lang="en-GB" sz="1600" noProof="0" dirty="0">
                <a:solidFill>
                  <a:schemeClr val="bg1"/>
                </a:solidFill>
                <a:latin typeface="Bitter Light" pitchFamily="2" charset="0"/>
              </a:rPr>
              <a:t>No nonsense security</a:t>
            </a:r>
          </a:p>
        </p:txBody>
      </p:sp>
    </p:spTree>
    <p:extLst>
      <p:ext uri="{BB962C8B-B14F-4D97-AF65-F5344CB8AC3E}">
        <p14:creationId xmlns:p14="http://schemas.microsoft.com/office/powerpoint/2010/main" val="3805559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1286</TotalTime>
  <Words>2876</Words>
  <Application>Microsoft Office PowerPoint</Application>
  <PresentationFormat>Widescreen</PresentationFormat>
  <Paragraphs>231</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Bitter Light</vt:lpstr>
      <vt:lpstr>Office Theme</vt:lpstr>
      <vt:lpstr>Governance, Risk &amp; Compliance</vt:lpstr>
      <vt:lpstr>Agenda</vt:lpstr>
      <vt:lpstr>Systematic Security</vt:lpstr>
      <vt:lpstr>Scope</vt:lpstr>
      <vt:lpstr>Roles &amp; Responsibilities</vt:lpstr>
      <vt:lpstr>Risk Management</vt:lpstr>
      <vt:lpstr>Supply Chain Risks</vt:lpstr>
      <vt:lpstr>What You Need to Do (1)</vt:lpstr>
      <vt:lpstr>What You Need to Do (2)</vt:lpstr>
      <vt:lpstr>What You Need to Do (3)</vt:lpstr>
      <vt:lpstr>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Lynda Woollard</dc:creator>
  <cp:lastModifiedBy>Lynda Woollard</cp:lastModifiedBy>
  <cp:revision>3</cp:revision>
  <dcterms:created xsi:type="dcterms:W3CDTF">2026-05-07T11:19:09Z</dcterms:created>
  <dcterms:modified xsi:type="dcterms:W3CDTF">2026-05-08T09:02:01Z</dcterms:modified>
</cp:coreProperties>
</file>